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2"/>
  </p:notesMasterIdLst>
  <p:sldIdLst>
    <p:sldId id="256" r:id="rId2"/>
    <p:sldId id="272" r:id="rId3"/>
    <p:sldId id="273" r:id="rId4"/>
    <p:sldId id="257" r:id="rId5"/>
    <p:sldId id="258" r:id="rId6"/>
    <p:sldId id="259" r:id="rId7"/>
    <p:sldId id="261" r:id="rId8"/>
    <p:sldId id="262" r:id="rId9"/>
    <p:sldId id="263" r:id="rId10"/>
    <p:sldId id="274" r:id="rId11"/>
    <p:sldId id="264" r:id="rId12"/>
    <p:sldId id="265" r:id="rId13"/>
    <p:sldId id="275" r:id="rId14"/>
    <p:sldId id="276" r:id="rId15"/>
    <p:sldId id="267" r:id="rId16"/>
    <p:sldId id="277" r:id="rId17"/>
    <p:sldId id="268" r:id="rId18"/>
    <p:sldId id="278" r:id="rId19"/>
    <p:sldId id="279" r:id="rId20"/>
    <p:sldId id="26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60"/>
    <p:restoredTop sz="75023"/>
  </p:normalViewPr>
  <p:slideViewPr>
    <p:cSldViewPr snapToGrid="0" snapToObjects="1">
      <p:cViewPr varScale="1">
        <p:scale>
          <a:sx n="139" d="100"/>
          <a:sy n="139" d="100"/>
        </p:scale>
        <p:origin x="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66B6F-5F3F-4A84-B8F4-D48E7A4036D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53C1CD4-35AE-459C-B59B-7257BC09C6A3}">
      <dgm:prSet/>
      <dgm:spPr/>
      <dgm:t>
        <a:bodyPr/>
        <a:lstStyle/>
        <a:p>
          <a:r>
            <a:rPr kumimoji="1" lang="en-US" dirty="0"/>
            <a:t>Annotated</a:t>
          </a:r>
          <a:r>
            <a:rPr kumimoji="1" lang="zh-CN" dirty="0"/>
            <a:t> </a:t>
          </a:r>
          <a:r>
            <a:rPr kumimoji="1" lang="en-US" dirty="0"/>
            <a:t>images:</a:t>
          </a:r>
          <a:r>
            <a:rPr kumimoji="1" lang="zh-CN" dirty="0"/>
            <a:t> </a:t>
          </a:r>
          <a:r>
            <a:rPr kumimoji="1" lang="en-US" dirty="0"/>
            <a:t>589</a:t>
          </a:r>
          <a:endParaRPr lang="en-US" dirty="0"/>
        </a:p>
      </dgm:t>
    </dgm:pt>
    <dgm:pt modelId="{282EC284-A134-486A-A2A5-02C23E33507A}" type="parTrans" cxnId="{B56C1ED4-74E0-46E1-9B98-4616633FAFE0}">
      <dgm:prSet/>
      <dgm:spPr/>
      <dgm:t>
        <a:bodyPr/>
        <a:lstStyle/>
        <a:p>
          <a:endParaRPr lang="en-US"/>
        </a:p>
      </dgm:t>
    </dgm:pt>
    <dgm:pt modelId="{67D56CDA-C9B1-42F7-8C09-28F60FBCE1A1}" type="sibTrans" cxnId="{B56C1ED4-74E0-46E1-9B98-4616633FAFE0}">
      <dgm:prSet/>
      <dgm:spPr/>
      <dgm:t>
        <a:bodyPr/>
        <a:lstStyle/>
        <a:p>
          <a:endParaRPr lang="en-US"/>
        </a:p>
      </dgm:t>
    </dgm:pt>
    <dgm:pt modelId="{5A52A2B7-5095-4344-90E3-C4936F14196F}">
      <dgm:prSet/>
      <dgm:spPr/>
      <dgm:t>
        <a:bodyPr/>
        <a:lstStyle/>
        <a:p>
          <a:r>
            <a:rPr kumimoji="1" lang="en-US"/>
            <a:t>Image</a:t>
          </a:r>
          <a:r>
            <a:rPr kumimoji="1" lang="zh-CN"/>
            <a:t> </a:t>
          </a:r>
          <a:r>
            <a:rPr kumimoji="1" lang="en-US"/>
            <a:t>size:</a:t>
          </a:r>
          <a:r>
            <a:rPr kumimoji="1" lang="zh-CN"/>
            <a:t> </a:t>
          </a:r>
          <a:r>
            <a:rPr kumimoji="1" lang="en-US"/>
            <a:t>3,000</a:t>
          </a:r>
          <a:r>
            <a:rPr kumimoji="1" lang="zh-CN"/>
            <a:t> * </a:t>
          </a:r>
          <a:r>
            <a:rPr kumimoji="1" lang="en-US"/>
            <a:t>2,000</a:t>
          </a:r>
          <a:endParaRPr lang="en-US"/>
        </a:p>
      </dgm:t>
    </dgm:pt>
    <dgm:pt modelId="{D1E33017-FB91-4CE4-98E7-E5657AF30E03}" type="parTrans" cxnId="{2C463B64-EA75-40F1-8955-E8E8CF7435BA}">
      <dgm:prSet/>
      <dgm:spPr/>
      <dgm:t>
        <a:bodyPr/>
        <a:lstStyle/>
        <a:p>
          <a:endParaRPr lang="en-US"/>
        </a:p>
      </dgm:t>
    </dgm:pt>
    <dgm:pt modelId="{0DAA16BD-3378-4527-8F6E-C1E35781F4A9}" type="sibTrans" cxnId="{2C463B64-EA75-40F1-8955-E8E8CF7435BA}">
      <dgm:prSet/>
      <dgm:spPr/>
      <dgm:t>
        <a:bodyPr/>
        <a:lstStyle/>
        <a:p>
          <a:endParaRPr lang="en-US"/>
        </a:p>
      </dgm:t>
    </dgm:pt>
    <dgm:pt modelId="{DF938CF2-3E89-4F17-AC58-792925C75575}">
      <dgm:prSet/>
      <dgm:spPr/>
      <dgm:t>
        <a:bodyPr/>
        <a:lstStyle/>
        <a:p>
          <a:r>
            <a:rPr kumimoji="1" lang="en-US"/>
            <a:t>Total</a:t>
          </a:r>
          <a:r>
            <a:rPr kumimoji="1" lang="zh-CN"/>
            <a:t> </a:t>
          </a:r>
          <a:r>
            <a:rPr kumimoji="1" lang="en-US"/>
            <a:t>annotations:</a:t>
          </a:r>
          <a:r>
            <a:rPr kumimoji="1" lang="zh-CN"/>
            <a:t> </a:t>
          </a:r>
          <a:r>
            <a:rPr kumimoji="1" lang="en-US"/>
            <a:t>43,521</a:t>
          </a:r>
          <a:r>
            <a:rPr kumimoji="1" lang="zh-CN"/>
            <a:t> </a:t>
          </a:r>
          <a:r>
            <a:rPr kumimoji="1" lang="en-US"/>
            <a:t>(73.9</a:t>
          </a:r>
          <a:r>
            <a:rPr kumimoji="1" lang="zh-CN"/>
            <a:t> </a:t>
          </a:r>
          <a:r>
            <a:rPr kumimoji="1" lang="en-US"/>
            <a:t>per</a:t>
          </a:r>
          <a:r>
            <a:rPr kumimoji="1" lang="zh-CN"/>
            <a:t> </a:t>
          </a:r>
          <a:r>
            <a:rPr kumimoji="1" lang="en-US"/>
            <a:t>image)</a:t>
          </a:r>
          <a:endParaRPr lang="en-US"/>
        </a:p>
      </dgm:t>
    </dgm:pt>
    <dgm:pt modelId="{1B30830A-140C-4C7A-95E6-AA79DE048038}" type="parTrans" cxnId="{D166C1A6-1CAD-4934-A6A4-5F2C4F66CEE2}">
      <dgm:prSet/>
      <dgm:spPr/>
      <dgm:t>
        <a:bodyPr/>
        <a:lstStyle/>
        <a:p>
          <a:endParaRPr lang="en-US"/>
        </a:p>
      </dgm:t>
    </dgm:pt>
    <dgm:pt modelId="{914B299E-6DE2-48DB-8560-48419FC67726}" type="sibTrans" cxnId="{D166C1A6-1CAD-4934-A6A4-5F2C4F66CEE2}">
      <dgm:prSet/>
      <dgm:spPr/>
      <dgm:t>
        <a:bodyPr/>
        <a:lstStyle/>
        <a:p>
          <a:endParaRPr lang="en-US"/>
        </a:p>
      </dgm:t>
    </dgm:pt>
    <dgm:pt modelId="{922B8226-736A-4FF2-8D42-E37A42E0FFC1}">
      <dgm:prSet/>
      <dgm:spPr/>
      <dgm:t>
        <a:bodyPr/>
        <a:lstStyle/>
        <a:p>
          <a:r>
            <a:rPr kumimoji="1" lang="en-US"/>
            <a:t>Data</a:t>
          </a:r>
          <a:r>
            <a:rPr kumimoji="1" lang="zh-CN"/>
            <a:t> </a:t>
          </a:r>
          <a:r>
            <a:rPr kumimoji="1" lang="en-US"/>
            <a:t>split:</a:t>
          </a:r>
          <a:r>
            <a:rPr kumimoji="1" lang="zh-CN"/>
            <a:t> </a:t>
          </a:r>
          <a:r>
            <a:rPr kumimoji="1" lang="en-US"/>
            <a:t>Training</a:t>
          </a:r>
          <a:r>
            <a:rPr kumimoji="1" lang="zh-CN"/>
            <a:t> </a:t>
          </a:r>
          <a:r>
            <a:rPr kumimoji="1" lang="en-US"/>
            <a:t>set</a:t>
          </a:r>
          <a:r>
            <a:rPr kumimoji="1" lang="zh-CN"/>
            <a:t> </a:t>
          </a:r>
          <a:r>
            <a:rPr kumimoji="1" lang="en-US"/>
            <a:t>(70%),</a:t>
          </a:r>
          <a:r>
            <a:rPr kumimoji="1" lang="zh-CN"/>
            <a:t> </a:t>
          </a:r>
          <a:r>
            <a:rPr kumimoji="1" lang="en-US"/>
            <a:t>Validation</a:t>
          </a:r>
          <a:r>
            <a:rPr kumimoji="1" lang="zh-CN"/>
            <a:t> </a:t>
          </a:r>
          <a:r>
            <a:rPr kumimoji="1" lang="en-US"/>
            <a:t>set</a:t>
          </a:r>
          <a:r>
            <a:rPr kumimoji="1" lang="zh-CN"/>
            <a:t> </a:t>
          </a:r>
          <a:r>
            <a:rPr kumimoji="1" lang="en-US"/>
            <a:t>(20%),</a:t>
          </a:r>
          <a:r>
            <a:rPr kumimoji="1" lang="zh-CN"/>
            <a:t> </a:t>
          </a:r>
          <a:r>
            <a:rPr kumimoji="1" lang="en-US"/>
            <a:t>Testing</a:t>
          </a:r>
          <a:r>
            <a:rPr kumimoji="1" lang="zh-CN"/>
            <a:t> </a:t>
          </a:r>
          <a:r>
            <a:rPr kumimoji="1" lang="en-US"/>
            <a:t>set</a:t>
          </a:r>
          <a:r>
            <a:rPr kumimoji="1" lang="zh-CN"/>
            <a:t> </a:t>
          </a:r>
          <a:r>
            <a:rPr kumimoji="1" lang="en-US"/>
            <a:t>(10%)</a:t>
          </a:r>
          <a:endParaRPr lang="en-US"/>
        </a:p>
      </dgm:t>
    </dgm:pt>
    <dgm:pt modelId="{2A05DB35-74EA-4CDA-A4AD-6DA9DC6FA06D}" type="parTrans" cxnId="{661AAD55-9CD7-407E-B864-6FA023220B25}">
      <dgm:prSet/>
      <dgm:spPr/>
      <dgm:t>
        <a:bodyPr/>
        <a:lstStyle/>
        <a:p>
          <a:endParaRPr lang="en-US"/>
        </a:p>
      </dgm:t>
    </dgm:pt>
    <dgm:pt modelId="{457F7A0D-EFBE-4B02-A78A-708313B8220F}" type="sibTrans" cxnId="{661AAD55-9CD7-407E-B864-6FA023220B25}">
      <dgm:prSet/>
      <dgm:spPr/>
      <dgm:t>
        <a:bodyPr/>
        <a:lstStyle/>
        <a:p>
          <a:endParaRPr lang="en-US"/>
        </a:p>
      </dgm:t>
    </dgm:pt>
    <dgm:pt modelId="{F6594545-0939-44A7-8257-A472B78F3FFB}" type="pres">
      <dgm:prSet presAssocID="{9C966B6F-5F3F-4A84-B8F4-D48E7A4036D7}" presName="root" presStyleCnt="0">
        <dgm:presLayoutVars>
          <dgm:dir/>
          <dgm:resizeHandles val="exact"/>
        </dgm:presLayoutVars>
      </dgm:prSet>
      <dgm:spPr/>
    </dgm:pt>
    <dgm:pt modelId="{15E11819-DF2B-4F4E-AE95-65E57FEB4F56}" type="pres">
      <dgm:prSet presAssocID="{9C966B6F-5F3F-4A84-B8F4-D48E7A4036D7}" presName="container" presStyleCnt="0">
        <dgm:presLayoutVars>
          <dgm:dir/>
          <dgm:resizeHandles val="exact"/>
        </dgm:presLayoutVars>
      </dgm:prSet>
      <dgm:spPr/>
    </dgm:pt>
    <dgm:pt modelId="{AA29B7C9-C14F-43F8-AC6F-37377B698830}" type="pres">
      <dgm:prSet presAssocID="{E53C1CD4-35AE-459C-B59B-7257BC09C6A3}" presName="compNode" presStyleCnt="0"/>
      <dgm:spPr/>
    </dgm:pt>
    <dgm:pt modelId="{CA9E3109-4C91-4DDA-A7D7-86130A5755A2}" type="pres">
      <dgm:prSet presAssocID="{E53C1CD4-35AE-459C-B59B-7257BC09C6A3}" presName="iconBgRect" presStyleLbl="bgShp" presStyleIdx="0" presStyleCnt="4"/>
      <dgm:spPr/>
    </dgm:pt>
    <dgm:pt modelId="{FCBB459E-9C18-4D93-9D92-A861ECD68472}" type="pres">
      <dgm:prSet presAssocID="{E53C1CD4-35AE-459C-B59B-7257BC09C6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字幕"/>
        </a:ext>
      </dgm:extLst>
    </dgm:pt>
    <dgm:pt modelId="{E466DA13-E529-453C-AA07-09453AA0ED21}" type="pres">
      <dgm:prSet presAssocID="{E53C1CD4-35AE-459C-B59B-7257BC09C6A3}" presName="spaceRect" presStyleCnt="0"/>
      <dgm:spPr/>
    </dgm:pt>
    <dgm:pt modelId="{6D4A0CCD-E94F-46E8-9D38-1FB57948A30F}" type="pres">
      <dgm:prSet presAssocID="{E53C1CD4-35AE-459C-B59B-7257BC09C6A3}" presName="textRect" presStyleLbl="revTx" presStyleIdx="0" presStyleCnt="4">
        <dgm:presLayoutVars>
          <dgm:chMax val="1"/>
          <dgm:chPref val="1"/>
        </dgm:presLayoutVars>
      </dgm:prSet>
      <dgm:spPr/>
    </dgm:pt>
    <dgm:pt modelId="{B53541BC-5669-4762-9BB6-EDC317B55E48}" type="pres">
      <dgm:prSet presAssocID="{67D56CDA-C9B1-42F7-8C09-28F60FBCE1A1}" presName="sibTrans" presStyleLbl="sibTrans2D1" presStyleIdx="0" presStyleCnt="0"/>
      <dgm:spPr/>
    </dgm:pt>
    <dgm:pt modelId="{18AB0EF1-D0BB-4652-8746-B9D9FC950085}" type="pres">
      <dgm:prSet presAssocID="{5A52A2B7-5095-4344-90E3-C4936F14196F}" presName="compNode" presStyleCnt="0"/>
      <dgm:spPr/>
    </dgm:pt>
    <dgm:pt modelId="{B72DA733-8F96-42E6-99E5-A6F7104BB59D}" type="pres">
      <dgm:prSet presAssocID="{5A52A2B7-5095-4344-90E3-C4936F14196F}" presName="iconBgRect" presStyleLbl="bgShp" presStyleIdx="1" presStyleCnt="4"/>
      <dgm:spPr/>
    </dgm:pt>
    <dgm:pt modelId="{EC846BEA-6B96-4103-8FAA-FFBDBE022E4E}" type="pres">
      <dgm:prSet presAssocID="{5A52A2B7-5095-4344-90E3-C4936F1419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组"/>
        </a:ext>
      </dgm:extLst>
    </dgm:pt>
    <dgm:pt modelId="{29F68983-FB06-46F7-A9C2-7CB5D8CC6024}" type="pres">
      <dgm:prSet presAssocID="{5A52A2B7-5095-4344-90E3-C4936F14196F}" presName="spaceRect" presStyleCnt="0"/>
      <dgm:spPr/>
    </dgm:pt>
    <dgm:pt modelId="{0D47D399-0611-492B-BDB6-CF0AB08FBE45}" type="pres">
      <dgm:prSet presAssocID="{5A52A2B7-5095-4344-90E3-C4936F14196F}" presName="textRect" presStyleLbl="revTx" presStyleIdx="1" presStyleCnt="4">
        <dgm:presLayoutVars>
          <dgm:chMax val="1"/>
          <dgm:chPref val="1"/>
        </dgm:presLayoutVars>
      </dgm:prSet>
      <dgm:spPr/>
    </dgm:pt>
    <dgm:pt modelId="{A9976FE0-6953-4767-A401-B31F9556A872}" type="pres">
      <dgm:prSet presAssocID="{0DAA16BD-3378-4527-8F6E-C1E35781F4A9}" presName="sibTrans" presStyleLbl="sibTrans2D1" presStyleIdx="0" presStyleCnt="0"/>
      <dgm:spPr/>
    </dgm:pt>
    <dgm:pt modelId="{0C5A883C-C9C4-4CEA-8F9B-4871BB7A0857}" type="pres">
      <dgm:prSet presAssocID="{DF938CF2-3E89-4F17-AC58-792925C75575}" presName="compNode" presStyleCnt="0"/>
      <dgm:spPr/>
    </dgm:pt>
    <dgm:pt modelId="{0B2A3C08-E5BE-4AE1-BCF4-2ECD141ADE36}" type="pres">
      <dgm:prSet presAssocID="{DF938CF2-3E89-4F17-AC58-792925C75575}" presName="iconBgRect" presStyleLbl="bgShp" presStyleIdx="2" presStyleCnt="4"/>
      <dgm:spPr/>
    </dgm:pt>
    <dgm:pt modelId="{D65DB278-9981-4B34-AE44-82D4EF84FD2C}" type="pres">
      <dgm:prSet presAssocID="{DF938CF2-3E89-4F17-AC58-792925C755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土耳其"/>
        </a:ext>
      </dgm:extLst>
    </dgm:pt>
    <dgm:pt modelId="{BDC390B3-18B2-4C96-9A7E-B48AF33E9C4F}" type="pres">
      <dgm:prSet presAssocID="{DF938CF2-3E89-4F17-AC58-792925C75575}" presName="spaceRect" presStyleCnt="0"/>
      <dgm:spPr/>
    </dgm:pt>
    <dgm:pt modelId="{C06342A3-722F-481B-B0DE-D8352B1BC89B}" type="pres">
      <dgm:prSet presAssocID="{DF938CF2-3E89-4F17-AC58-792925C75575}" presName="textRect" presStyleLbl="revTx" presStyleIdx="2" presStyleCnt="4">
        <dgm:presLayoutVars>
          <dgm:chMax val="1"/>
          <dgm:chPref val="1"/>
        </dgm:presLayoutVars>
      </dgm:prSet>
      <dgm:spPr/>
    </dgm:pt>
    <dgm:pt modelId="{FAD09680-0B25-47B9-BBCB-6429A4A18DF7}" type="pres">
      <dgm:prSet presAssocID="{914B299E-6DE2-48DB-8560-48419FC67726}" presName="sibTrans" presStyleLbl="sibTrans2D1" presStyleIdx="0" presStyleCnt="0"/>
      <dgm:spPr/>
    </dgm:pt>
    <dgm:pt modelId="{2699916F-6755-4A2C-A369-6BE37C06231A}" type="pres">
      <dgm:prSet presAssocID="{922B8226-736A-4FF2-8D42-E37A42E0FFC1}" presName="compNode" presStyleCnt="0"/>
      <dgm:spPr/>
    </dgm:pt>
    <dgm:pt modelId="{A8C4F3E6-FDAA-4B93-A414-0AB6AFA24D2D}" type="pres">
      <dgm:prSet presAssocID="{922B8226-736A-4FF2-8D42-E37A42E0FFC1}" presName="iconBgRect" presStyleLbl="bgShp" presStyleIdx="3" presStyleCnt="4"/>
      <dgm:spPr/>
    </dgm:pt>
    <dgm:pt modelId="{94BD6D2A-68B8-451E-B4B5-607FDC208D4B}" type="pres">
      <dgm:prSet presAssocID="{922B8226-736A-4FF2-8D42-E37A42E0FF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处理器"/>
        </a:ext>
      </dgm:extLst>
    </dgm:pt>
    <dgm:pt modelId="{56E0E6A1-7978-4776-83E4-36C4548D677C}" type="pres">
      <dgm:prSet presAssocID="{922B8226-736A-4FF2-8D42-E37A42E0FFC1}" presName="spaceRect" presStyleCnt="0"/>
      <dgm:spPr/>
    </dgm:pt>
    <dgm:pt modelId="{4D91FD1E-A7BF-4B06-877B-51B5AB69AEAF}" type="pres">
      <dgm:prSet presAssocID="{922B8226-736A-4FF2-8D42-E37A42E0FFC1}" presName="textRect" presStyleLbl="revTx" presStyleIdx="3" presStyleCnt="4">
        <dgm:presLayoutVars>
          <dgm:chMax val="1"/>
          <dgm:chPref val="1"/>
        </dgm:presLayoutVars>
      </dgm:prSet>
      <dgm:spPr/>
    </dgm:pt>
  </dgm:ptLst>
  <dgm:cxnLst>
    <dgm:cxn modelId="{6ED7E01C-A74A-4EEF-BC67-A4D1B1478836}" type="presOf" srcId="{67D56CDA-C9B1-42F7-8C09-28F60FBCE1A1}" destId="{B53541BC-5669-4762-9BB6-EDC317B55E48}" srcOrd="0" destOrd="0" presId="urn:microsoft.com/office/officeart/2018/2/layout/IconCircleList"/>
    <dgm:cxn modelId="{2308351E-ADBD-4533-83FB-087FA0BB8C13}" type="presOf" srcId="{9C966B6F-5F3F-4A84-B8F4-D48E7A4036D7}" destId="{F6594545-0939-44A7-8257-A472B78F3FFB}" srcOrd="0" destOrd="0" presId="urn:microsoft.com/office/officeart/2018/2/layout/IconCircleList"/>
    <dgm:cxn modelId="{95DEA429-A830-42EA-B3FA-4971BF042C8E}" type="presOf" srcId="{E53C1CD4-35AE-459C-B59B-7257BC09C6A3}" destId="{6D4A0CCD-E94F-46E8-9D38-1FB57948A30F}" srcOrd="0" destOrd="0" presId="urn:microsoft.com/office/officeart/2018/2/layout/IconCircleList"/>
    <dgm:cxn modelId="{661AAD55-9CD7-407E-B864-6FA023220B25}" srcId="{9C966B6F-5F3F-4A84-B8F4-D48E7A4036D7}" destId="{922B8226-736A-4FF2-8D42-E37A42E0FFC1}" srcOrd="3" destOrd="0" parTransId="{2A05DB35-74EA-4CDA-A4AD-6DA9DC6FA06D}" sibTransId="{457F7A0D-EFBE-4B02-A78A-708313B8220F}"/>
    <dgm:cxn modelId="{74375461-3F34-4224-B4DB-5EA7FBA804A9}" type="presOf" srcId="{922B8226-736A-4FF2-8D42-E37A42E0FFC1}" destId="{4D91FD1E-A7BF-4B06-877B-51B5AB69AEAF}" srcOrd="0" destOrd="0" presId="urn:microsoft.com/office/officeart/2018/2/layout/IconCircleList"/>
    <dgm:cxn modelId="{2C463B64-EA75-40F1-8955-E8E8CF7435BA}" srcId="{9C966B6F-5F3F-4A84-B8F4-D48E7A4036D7}" destId="{5A52A2B7-5095-4344-90E3-C4936F14196F}" srcOrd="1" destOrd="0" parTransId="{D1E33017-FB91-4CE4-98E7-E5657AF30E03}" sibTransId="{0DAA16BD-3378-4527-8F6E-C1E35781F4A9}"/>
    <dgm:cxn modelId="{D166C1A6-1CAD-4934-A6A4-5F2C4F66CEE2}" srcId="{9C966B6F-5F3F-4A84-B8F4-D48E7A4036D7}" destId="{DF938CF2-3E89-4F17-AC58-792925C75575}" srcOrd="2" destOrd="0" parTransId="{1B30830A-140C-4C7A-95E6-AA79DE048038}" sibTransId="{914B299E-6DE2-48DB-8560-48419FC67726}"/>
    <dgm:cxn modelId="{2C1451B6-A0E0-4672-B098-2B1D1ACAC7D9}" type="presOf" srcId="{0DAA16BD-3378-4527-8F6E-C1E35781F4A9}" destId="{A9976FE0-6953-4767-A401-B31F9556A872}" srcOrd="0" destOrd="0" presId="urn:microsoft.com/office/officeart/2018/2/layout/IconCircleList"/>
    <dgm:cxn modelId="{EE2EE6D3-7396-43F6-BC2F-91DEEAD4332A}" type="presOf" srcId="{5A52A2B7-5095-4344-90E3-C4936F14196F}" destId="{0D47D399-0611-492B-BDB6-CF0AB08FBE45}" srcOrd="0" destOrd="0" presId="urn:microsoft.com/office/officeart/2018/2/layout/IconCircleList"/>
    <dgm:cxn modelId="{B56C1ED4-74E0-46E1-9B98-4616633FAFE0}" srcId="{9C966B6F-5F3F-4A84-B8F4-D48E7A4036D7}" destId="{E53C1CD4-35AE-459C-B59B-7257BC09C6A3}" srcOrd="0" destOrd="0" parTransId="{282EC284-A134-486A-A2A5-02C23E33507A}" sibTransId="{67D56CDA-C9B1-42F7-8C09-28F60FBCE1A1}"/>
    <dgm:cxn modelId="{321B58DF-1D34-42DE-86A8-9EA023586A59}" type="presOf" srcId="{914B299E-6DE2-48DB-8560-48419FC67726}" destId="{FAD09680-0B25-47B9-BBCB-6429A4A18DF7}" srcOrd="0" destOrd="0" presId="urn:microsoft.com/office/officeart/2018/2/layout/IconCircleList"/>
    <dgm:cxn modelId="{324090EF-1C4E-4017-A7AE-BFAED4455B80}" type="presOf" srcId="{DF938CF2-3E89-4F17-AC58-792925C75575}" destId="{C06342A3-722F-481B-B0DE-D8352B1BC89B}" srcOrd="0" destOrd="0" presId="urn:microsoft.com/office/officeart/2018/2/layout/IconCircleList"/>
    <dgm:cxn modelId="{F0EFCC51-8376-4871-9037-8303B5511511}" type="presParOf" srcId="{F6594545-0939-44A7-8257-A472B78F3FFB}" destId="{15E11819-DF2B-4F4E-AE95-65E57FEB4F56}" srcOrd="0" destOrd="0" presId="urn:microsoft.com/office/officeart/2018/2/layout/IconCircleList"/>
    <dgm:cxn modelId="{7A28C02A-1380-4DAB-9C41-5CDC34AA9485}" type="presParOf" srcId="{15E11819-DF2B-4F4E-AE95-65E57FEB4F56}" destId="{AA29B7C9-C14F-43F8-AC6F-37377B698830}" srcOrd="0" destOrd="0" presId="urn:microsoft.com/office/officeart/2018/2/layout/IconCircleList"/>
    <dgm:cxn modelId="{BC18E694-4FC5-4B6F-B83A-D634B9EA0D0D}" type="presParOf" srcId="{AA29B7C9-C14F-43F8-AC6F-37377B698830}" destId="{CA9E3109-4C91-4DDA-A7D7-86130A5755A2}" srcOrd="0" destOrd="0" presId="urn:microsoft.com/office/officeart/2018/2/layout/IconCircleList"/>
    <dgm:cxn modelId="{FFEA1963-A881-4BDE-870C-7F9FA4CE75A3}" type="presParOf" srcId="{AA29B7C9-C14F-43F8-AC6F-37377B698830}" destId="{FCBB459E-9C18-4D93-9D92-A861ECD68472}" srcOrd="1" destOrd="0" presId="urn:microsoft.com/office/officeart/2018/2/layout/IconCircleList"/>
    <dgm:cxn modelId="{78F1E716-9BE8-44D4-A80C-F1F12FA19F01}" type="presParOf" srcId="{AA29B7C9-C14F-43F8-AC6F-37377B698830}" destId="{E466DA13-E529-453C-AA07-09453AA0ED21}" srcOrd="2" destOrd="0" presId="urn:microsoft.com/office/officeart/2018/2/layout/IconCircleList"/>
    <dgm:cxn modelId="{A7441E50-4759-4091-BCE9-3BCCA5F3853C}" type="presParOf" srcId="{AA29B7C9-C14F-43F8-AC6F-37377B698830}" destId="{6D4A0CCD-E94F-46E8-9D38-1FB57948A30F}" srcOrd="3" destOrd="0" presId="urn:microsoft.com/office/officeart/2018/2/layout/IconCircleList"/>
    <dgm:cxn modelId="{34803966-D1F1-4A47-A190-A24970BD9AEB}" type="presParOf" srcId="{15E11819-DF2B-4F4E-AE95-65E57FEB4F56}" destId="{B53541BC-5669-4762-9BB6-EDC317B55E48}" srcOrd="1" destOrd="0" presId="urn:microsoft.com/office/officeart/2018/2/layout/IconCircleList"/>
    <dgm:cxn modelId="{B5B22589-8348-4F17-A978-5B2A80F6E879}" type="presParOf" srcId="{15E11819-DF2B-4F4E-AE95-65E57FEB4F56}" destId="{18AB0EF1-D0BB-4652-8746-B9D9FC950085}" srcOrd="2" destOrd="0" presId="urn:microsoft.com/office/officeart/2018/2/layout/IconCircleList"/>
    <dgm:cxn modelId="{56AD91DB-6023-4664-83CE-BB001230D8F1}" type="presParOf" srcId="{18AB0EF1-D0BB-4652-8746-B9D9FC950085}" destId="{B72DA733-8F96-42E6-99E5-A6F7104BB59D}" srcOrd="0" destOrd="0" presId="urn:microsoft.com/office/officeart/2018/2/layout/IconCircleList"/>
    <dgm:cxn modelId="{51F06DE5-35A0-4167-94AC-C962949B26FB}" type="presParOf" srcId="{18AB0EF1-D0BB-4652-8746-B9D9FC950085}" destId="{EC846BEA-6B96-4103-8FAA-FFBDBE022E4E}" srcOrd="1" destOrd="0" presId="urn:microsoft.com/office/officeart/2018/2/layout/IconCircleList"/>
    <dgm:cxn modelId="{AC8852F1-1454-4F37-A331-B3A0410EBD7E}" type="presParOf" srcId="{18AB0EF1-D0BB-4652-8746-B9D9FC950085}" destId="{29F68983-FB06-46F7-A9C2-7CB5D8CC6024}" srcOrd="2" destOrd="0" presId="urn:microsoft.com/office/officeart/2018/2/layout/IconCircleList"/>
    <dgm:cxn modelId="{6FB24522-B372-49CA-A6DD-96F4D00C649A}" type="presParOf" srcId="{18AB0EF1-D0BB-4652-8746-B9D9FC950085}" destId="{0D47D399-0611-492B-BDB6-CF0AB08FBE45}" srcOrd="3" destOrd="0" presId="urn:microsoft.com/office/officeart/2018/2/layout/IconCircleList"/>
    <dgm:cxn modelId="{BE28051B-7C2B-4571-A632-93CDA105B760}" type="presParOf" srcId="{15E11819-DF2B-4F4E-AE95-65E57FEB4F56}" destId="{A9976FE0-6953-4767-A401-B31F9556A872}" srcOrd="3" destOrd="0" presId="urn:microsoft.com/office/officeart/2018/2/layout/IconCircleList"/>
    <dgm:cxn modelId="{C446B109-21ED-479B-BBFA-9CACB080D594}" type="presParOf" srcId="{15E11819-DF2B-4F4E-AE95-65E57FEB4F56}" destId="{0C5A883C-C9C4-4CEA-8F9B-4871BB7A0857}" srcOrd="4" destOrd="0" presId="urn:microsoft.com/office/officeart/2018/2/layout/IconCircleList"/>
    <dgm:cxn modelId="{21C9458C-EC99-484F-AEC2-796A18EFF7C8}" type="presParOf" srcId="{0C5A883C-C9C4-4CEA-8F9B-4871BB7A0857}" destId="{0B2A3C08-E5BE-4AE1-BCF4-2ECD141ADE36}" srcOrd="0" destOrd="0" presId="urn:microsoft.com/office/officeart/2018/2/layout/IconCircleList"/>
    <dgm:cxn modelId="{F81B869A-403B-4FB6-BDA0-44E0AF4E2305}" type="presParOf" srcId="{0C5A883C-C9C4-4CEA-8F9B-4871BB7A0857}" destId="{D65DB278-9981-4B34-AE44-82D4EF84FD2C}" srcOrd="1" destOrd="0" presId="urn:microsoft.com/office/officeart/2018/2/layout/IconCircleList"/>
    <dgm:cxn modelId="{8A1044BB-7FC0-475A-9ECE-CF7329B198FA}" type="presParOf" srcId="{0C5A883C-C9C4-4CEA-8F9B-4871BB7A0857}" destId="{BDC390B3-18B2-4C96-9A7E-B48AF33E9C4F}" srcOrd="2" destOrd="0" presId="urn:microsoft.com/office/officeart/2018/2/layout/IconCircleList"/>
    <dgm:cxn modelId="{0B0D6204-957B-45E6-BEFB-CE6D34321A2E}" type="presParOf" srcId="{0C5A883C-C9C4-4CEA-8F9B-4871BB7A0857}" destId="{C06342A3-722F-481B-B0DE-D8352B1BC89B}" srcOrd="3" destOrd="0" presId="urn:microsoft.com/office/officeart/2018/2/layout/IconCircleList"/>
    <dgm:cxn modelId="{67D31E9D-88D0-4E74-BBBD-B2C824FCB917}" type="presParOf" srcId="{15E11819-DF2B-4F4E-AE95-65E57FEB4F56}" destId="{FAD09680-0B25-47B9-BBCB-6429A4A18DF7}" srcOrd="5" destOrd="0" presId="urn:microsoft.com/office/officeart/2018/2/layout/IconCircleList"/>
    <dgm:cxn modelId="{A361EDB1-F8AF-4222-99F5-FCBB979B0D12}" type="presParOf" srcId="{15E11819-DF2B-4F4E-AE95-65E57FEB4F56}" destId="{2699916F-6755-4A2C-A369-6BE37C06231A}" srcOrd="6" destOrd="0" presId="urn:microsoft.com/office/officeart/2018/2/layout/IconCircleList"/>
    <dgm:cxn modelId="{0E59F6DB-B28B-4DEB-BF0D-9D003F6A3FEB}" type="presParOf" srcId="{2699916F-6755-4A2C-A369-6BE37C06231A}" destId="{A8C4F3E6-FDAA-4B93-A414-0AB6AFA24D2D}" srcOrd="0" destOrd="0" presId="urn:microsoft.com/office/officeart/2018/2/layout/IconCircleList"/>
    <dgm:cxn modelId="{115041F4-17F8-4998-8360-4DDD4EE3C8B8}" type="presParOf" srcId="{2699916F-6755-4A2C-A369-6BE37C06231A}" destId="{94BD6D2A-68B8-451E-B4B5-607FDC208D4B}" srcOrd="1" destOrd="0" presId="urn:microsoft.com/office/officeart/2018/2/layout/IconCircleList"/>
    <dgm:cxn modelId="{041E4FBD-BA6C-4A10-8C3E-A2328DF16836}" type="presParOf" srcId="{2699916F-6755-4A2C-A369-6BE37C06231A}" destId="{56E0E6A1-7978-4776-83E4-36C4548D677C}" srcOrd="2" destOrd="0" presId="urn:microsoft.com/office/officeart/2018/2/layout/IconCircleList"/>
    <dgm:cxn modelId="{BD8A7A9F-A8B4-4F43-944F-0381414ECFA0}" type="presParOf" srcId="{2699916F-6755-4A2C-A369-6BE37C06231A}" destId="{4D91FD1E-A7BF-4B06-877B-51B5AB69AEA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E3109-4C91-4DDA-A7D7-86130A5755A2}">
      <dsp:nvSpPr>
        <dsp:cNvPr id="0" name=""/>
        <dsp:cNvSpPr/>
      </dsp:nvSpPr>
      <dsp:spPr>
        <a:xfrm>
          <a:off x="519952" y="43344"/>
          <a:ext cx="1275045" cy="127504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BB459E-9C18-4D93-9D92-A861ECD68472}">
      <dsp:nvSpPr>
        <dsp:cNvPr id="0" name=""/>
        <dsp:cNvSpPr/>
      </dsp:nvSpPr>
      <dsp:spPr>
        <a:xfrm>
          <a:off x="787711" y="311103"/>
          <a:ext cx="739526" cy="739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4A0CCD-E94F-46E8-9D38-1FB57948A30F}">
      <dsp:nvSpPr>
        <dsp:cNvPr id="0" name=""/>
        <dsp:cNvSpPr/>
      </dsp:nvSpPr>
      <dsp:spPr>
        <a:xfrm>
          <a:off x="2068221" y="43344"/>
          <a:ext cx="3005463" cy="127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kumimoji="1" lang="en-US" sz="2200" kern="1200" dirty="0"/>
            <a:t>Annotated</a:t>
          </a:r>
          <a:r>
            <a:rPr kumimoji="1" lang="zh-CN" sz="2200" kern="1200" dirty="0"/>
            <a:t> </a:t>
          </a:r>
          <a:r>
            <a:rPr kumimoji="1" lang="en-US" sz="2200" kern="1200" dirty="0"/>
            <a:t>images:</a:t>
          </a:r>
          <a:r>
            <a:rPr kumimoji="1" lang="zh-CN" sz="2200" kern="1200" dirty="0"/>
            <a:t> </a:t>
          </a:r>
          <a:r>
            <a:rPr kumimoji="1" lang="en-US" sz="2200" kern="1200" dirty="0"/>
            <a:t>589</a:t>
          </a:r>
          <a:endParaRPr lang="en-US" sz="2200" kern="1200" dirty="0"/>
        </a:p>
      </dsp:txBody>
      <dsp:txXfrm>
        <a:off x="2068221" y="43344"/>
        <a:ext cx="3005463" cy="1275045"/>
      </dsp:txXfrm>
    </dsp:sp>
    <dsp:sp modelId="{B72DA733-8F96-42E6-99E5-A6F7104BB59D}">
      <dsp:nvSpPr>
        <dsp:cNvPr id="0" name=""/>
        <dsp:cNvSpPr/>
      </dsp:nvSpPr>
      <dsp:spPr>
        <a:xfrm>
          <a:off x="5597363" y="43344"/>
          <a:ext cx="1275045" cy="127504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846BEA-6B96-4103-8FAA-FFBDBE022E4E}">
      <dsp:nvSpPr>
        <dsp:cNvPr id="0" name=""/>
        <dsp:cNvSpPr/>
      </dsp:nvSpPr>
      <dsp:spPr>
        <a:xfrm>
          <a:off x="5865123" y="311103"/>
          <a:ext cx="739526" cy="739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47D399-0611-492B-BDB6-CF0AB08FBE45}">
      <dsp:nvSpPr>
        <dsp:cNvPr id="0" name=""/>
        <dsp:cNvSpPr/>
      </dsp:nvSpPr>
      <dsp:spPr>
        <a:xfrm>
          <a:off x="7145632" y="43344"/>
          <a:ext cx="3005463" cy="127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kumimoji="1" lang="en-US" sz="2200" kern="1200"/>
            <a:t>Image</a:t>
          </a:r>
          <a:r>
            <a:rPr kumimoji="1" lang="zh-CN" sz="2200" kern="1200"/>
            <a:t> </a:t>
          </a:r>
          <a:r>
            <a:rPr kumimoji="1" lang="en-US" sz="2200" kern="1200"/>
            <a:t>size:</a:t>
          </a:r>
          <a:r>
            <a:rPr kumimoji="1" lang="zh-CN" sz="2200" kern="1200"/>
            <a:t> </a:t>
          </a:r>
          <a:r>
            <a:rPr kumimoji="1" lang="en-US" sz="2200" kern="1200"/>
            <a:t>3,000</a:t>
          </a:r>
          <a:r>
            <a:rPr kumimoji="1" lang="zh-CN" sz="2200" kern="1200"/>
            <a:t> * </a:t>
          </a:r>
          <a:r>
            <a:rPr kumimoji="1" lang="en-US" sz="2200" kern="1200"/>
            <a:t>2,000</a:t>
          </a:r>
          <a:endParaRPr lang="en-US" sz="2200" kern="1200"/>
        </a:p>
      </dsp:txBody>
      <dsp:txXfrm>
        <a:off x="7145632" y="43344"/>
        <a:ext cx="3005463" cy="1275045"/>
      </dsp:txXfrm>
    </dsp:sp>
    <dsp:sp modelId="{0B2A3C08-E5BE-4AE1-BCF4-2ECD141ADE36}">
      <dsp:nvSpPr>
        <dsp:cNvPr id="0" name=""/>
        <dsp:cNvSpPr/>
      </dsp:nvSpPr>
      <dsp:spPr>
        <a:xfrm>
          <a:off x="519952" y="1858452"/>
          <a:ext cx="1275045" cy="127504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5DB278-9981-4B34-AE44-82D4EF84FD2C}">
      <dsp:nvSpPr>
        <dsp:cNvPr id="0" name=""/>
        <dsp:cNvSpPr/>
      </dsp:nvSpPr>
      <dsp:spPr>
        <a:xfrm>
          <a:off x="787711" y="2126212"/>
          <a:ext cx="739526" cy="739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6342A3-722F-481B-B0DE-D8352B1BC89B}">
      <dsp:nvSpPr>
        <dsp:cNvPr id="0" name=""/>
        <dsp:cNvSpPr/>
      </dsp:nvSpPr>
      <dsp:spPr>
        <a:xfrm>
          <a:off x="2068221" y="1858452"/>
          <a:ext cx="3005463" cy="127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kumimoji="1" lang="en-US" sz="2200" kern="1200"/>
            <a:t>Total</a:t>
          </a:r>
          <a:r>
            <a:rPr kumimoji="1" lang="zh-CN" sz="2200" kern="1200"/>
            <a:t> </a:t>
          </a:r>
          <a:r>
            <a:rPr kumimoji="1" lang="en-US" sz="2200" kern="1200"/>
            <a:t>annotations:</a:t>
          </a:r>
          <a:r>
            <a:rPr kumimoji="1" lang="zh-CN" sz="2200" kern="1200"/>
            <a:t> </a:t>
          </a:r>
          <a:r>
            <a:rPr kumimoji="1" lang="en-US" sz="2200" kern="1200"/>
            <a:t>43,521</a:t>
          </a:r>
          <a:r>
            <a:rPr kumimoji="1" lang="zh-CN" sz="2200" kern="1200"/>
            <a:t> </a:t>
          </a:r>
          <a:r>
            <a:rPr kumimoji="1" lang="en-US" sz="2200" kern="1200"/>
            <a:t>(73.9</a:t>
          </a:r>
          <a:r>
            <a:rPr kumimoji="1" lang="zh-CN" sz="2200" kern="1200"/>
            <a:t> </a:t>
          </a:r>
          <a:r>
            <a:rPr kumimoji="1" lang="en-US" sz="2200" kern="1200"/>
            <a:t>per</a:t>
          </a:r>
          <a:r>
            <a:rPr kumimoji="1" lang="zh-CN" sz="2200" kern="1200"/>
            <a:t> </a:t>
          </a:r>
          <a:r>
            <a:rPr kumimoji="1" lang="en-US" sz="2200" kern="1200"/>
            <a:t>image)</a:t>
          </a:r>
          <a:endParaRPr lang="en-US" sz="2200" kern="1200"/>
        </a:p>
      </dsp:txBody>
      <dsp:txXfrm>
        <a:off x="2068221" y="1858452"/>
        <a:ext cx="3005463" cy="1275045"/>
      </dsp:txXfrm>
    </dsp:sp>
    <dsp:sp modelId="{A8C4F3E6-FDAA-4B93-A414-0AB6AFA24D2D}">
      <dsp:nvSpPr>
        <dsp:cNvPr id="0" name=""/>
        <dsp:cNvSpPr/>
      </dsp:nvSpPr>
      <dsp:spPr>
        <a:xfrm>
          <a:off x="5597363" y="1858452"/>
          <a:ext cx="1275045" cy="127504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BD6D2A-68B8-451E-B4B5-607FDC208D4B}">
      <dsp:nvSpPr>
        <dsp:cNvPr id="0" name=""/>
        <dsp:cNvSpPr/>
      </dsp:nvSpPr>
      <dsp:spPr>
        <a:xfrm>
          <a:off x="5865123" y="2126212"/>
          <a:ext cx="739526" cy="7395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91FD1E-A7BF-4B06-877B-51B5AB69AEAF}">
      <dsp:nvSpPr>
        <dsp:cNvPr id="0" name=""/>
        <dsp:cNvSpPr/>
      </dsp:nvSpPr>
      <dsp:spPr>
        <a:xfrm>
          <a:off x="7145632" y="1858452"/>
          <a:ext cx="3005463" cy="127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kumimoji="1" lang="en-US" sz="2200" kern="1200"/>
            <a:t>Data</a:t>
          </a:r>
          <a:r>
            <a:rPr kumimoji="1" lang="zh-CN" sz="2200" kern="1200"/>
            <a:t> </a:t>
          </a:r>
          <a:r>
            <a:rPr kumimoji="1" lang="en-US" sz="2200" kern="1200"/>
            <a:t>split:</a:t>
          </a:r>
          <a:r>
            <a:rPr kumimoji="1" lang="zh-CN" sz="2200" kern="1200"/>
            <a:t> </a:t>
          </a:r>
          <a:r>
            <a:rPr kumimoji="1" lang="en-US" sz="2200" kern="1200"/>
            <a:t>Training</a:t>
          </a:r>
          <a:r>
            <a:rPr kumimoji="1" lang="zh-CN" sz="2200" kern="1200"/>
            <a:t> </a:t>
          </a:r>
          <a:r>
            <a:rPr kumimoji="1" lang="en-US" sz="2200" kern="1200"/>
            <a:t>set</a:t>
          </a:r>
          <a:r>
            <a:rPr kumimoji="1" lang="zh-CN" sz="2200" kern="1200"/>
            <a:t> </a:t>
          </a:r>
          <a:r>
            <a:rPr kumimoji="1" lang="en-US" sz="2200" kern="1200"/>
            <a:t>(70%),</a:t>
          </a:r>
          <a:r>
            <a:rPr kumimoji="1" lang="zh-CN" sz="2200" kern="1200"/>
            <a:t> </a:t>
          </a:r>
          <a:r>
            <a:rPr kumimoji="1" lang="en-US" sz="2200" kern="1200"/>
            <a:t>Validation</a:t>
          </a:r>
          <a:r>
            <a:rPr kumimoji="1" lang="zh-CN" sz="2200" kern="1200"/>
            <a:t> </a:t>
          </a:r>
          <a:r>
            <a:rPr kumimoji="1" lang="en-US" sz="2200" kern="1200"/>
            <a:t>set</a:t>
          </a:r>
          <a:r>
            <a:rPr kumimoji="1" lang="zh-CN" sz="2200" kern="1200"/>
            <a:t> </a:t>
          </a:r>
          <a:r>
            <a:rPr kumimoji="1" lang="en-US" sz="2200" kern="1200"/>
            <a:t>(20%),</a:t>
          </a:r>
          <a:r>
            <a:rPr kumimoji="1" lang="zh-CN" sz="2200" kern="1200"/>
            <a:t> </a:t>
          </a:r>
          <a:r>
            <a:rPr kumimoji="1" lang="en-US" sz="2200" kern="1200"/>
            <a:t>Testing</a:t>
          </a:r>
          <a:r>
            <a:rPr kumimoji="1" lang="zh-CN" sz="2200" kern="1200"/>
            <a:t> </a:t>
          </a:r>
          <a:r>
            <a:rPr kumimoji="1" lang="en-US" sz="2200" kern="1200"/>
            <a:t>set</a:t>
          </a:r>
          <a:r>
            <a:rPr kumimoji="1" lang="zh-CN" sz="2200" kern="1200"/>
            <a:t> </a:t>
          </a:r>
          <a:r>
            <a:rPr kumimoji="1" lang="en-US" sz="2200" kern="1200"/>
            <a:t>(10%)</a:t>
          </a:r>
          <a:endParaRPr lang="en-US" sz="2200" kern="1200"/>
        </a:p>
      </dsp:txBody>
      <dsp:txXfrm>
        <a:off x="7145632" y="1858452"/>
        <a:ext cx="3005463" cy="127504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010A8-441D-FB4B-8C54-EA06B00E3D59}" type="datetimeFigureOut">
              <a:rPr kumimoji="1" lang="zh-CN" altLang="en-US" smtClean="0"/>
              <a:t>2022/4/27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81F021-8927-7848-AB11-58CC4ABE312E}" type="slidenum">
              <a:rPr kumimoji="1" lang="zh-CN" altLang="en-US" smtClean="0"/>
              <a:t>‹#›</a:t>
            </a:fld>
            <a:endParaRPr kumimoji="1" lang="zh-CN" altLang="en-US"/>
          </a:p>
        </p:txBody>
      </p:sp>
    </p:spTree>
    <p:extLst>
      <p:ext uri="{BB962C8B-B14F-4D97-AF65-F5344CB8AC3E}">
        <p14:creationId xmlns:p14="http://schemas.microsoft.com/office/powerpoint/2010/main" val="782777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981F021-8927-7848-AB11-58CC4ABE312E}" type="slidenum">
              <a:rPr kumimoji="1" lang="zh-CN" altLang="en-US" smtClean="0"/>
              <a:t>6</a:t>
            </a:fld>
            <a:endParaRPr kumimoji="1" lang="zh-CN" altLang="en-US"/>
          </a:p>
        </p:txBody>
      </p:sp>
    </p:spTree>
    <p:extLst>
      <p:ext uri="{BB962C8B-B14F-4D97-AF65-F5344CB8AC3E}">
        <p14:creationId xmlns:p14="http://schemas.microsoft.com/office/powerpoint/2010/main" val="402664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a:t>
            </a:r>
            <a:r>
              <a:rPr lang="zh-CN" altLang="en-US" dirty="0"/>
              <a:t> </a:t>
            </a:r>
            <a:r>
              <a:rPr lang="en-US" altLang="zh-CN" dirty="0"/>
              <a:t>confusion</a:t>
            </a:r>
            <a:r>
              <a:rPr lang="zh-CN" altLang="en-US" dirty="0"/>
              <a:t> </a:t>
            </a:r>
            <a:r>
              <a:rPr lang="en-US" altLang="zh-CN" dirty="0"/>
              <a:t>matrix</a:t>
            </a:r>
            <a:r>
              <a:rPr lang="zh-CN" altLang="en-US" dirty="0"/>
              <a:t> </a:t>
            </a:r>
            <a:r>
              <a:rPr lang="en-US" altLang="zh-CN" dirty="0"/>
              <a:t>could</a:t>
            </a:r>
            <a:r>
              <a:rPr lang="zh-CN" altLang="en-US" dirty="0"/>
              <a:t> </a:t>
            </a:r>
            <a:r>
              <a:rPr lang="en-US" altLang="zh-CN" dirty="0"/>
              <a:t>show</a:t>
            </a:r>
            <a:r>
              <a:rPr lang="zh-CN" altLang="en-US" dirty="0"/>
              <a:t> </a:t>
            </a:r>
            <a:r>
              <a:rPr lang="en-US" altLang="zh-CN" dirty="0"/>
              <a:t>us</a:t>
            </a:r>
            <a:r>
              <a:rPr lang="zh-CN" altLang="en-US" dirty="0"/>
              <a:t> </a:t>
            </a:r>
            <a:r>
              <a:rPr lang="en-US" altLang="zh-CN" dirty="0"/>
              <a:t>very</a:t>
            </a:r>
            <a:r>
              <a:rPr lang="zh-CN" altLang="en-US" dirty="0"/>
              <a:t> </a:t>
            </a:r>
            <a:r>
              <a:rPr lang="en-US" altLang="zh-CN" dirty="0"/>
              <a:t>clearly.</a:t>
            </a:r>
          </a:p>
          <a:p>
            <a:r>
              <a:rPr kumimoji="1" lang="en-US" altLang="zh-CN" dirty="0"/>
              <a:t>Although, that is a irregular confusion matrix, it could also show many deeply important information</a:t>
            </a:r>
            <a:r>
              <a:rPr kumimoji="1" lang="zh-CN" altLang="en-US" dirty="0"/>
              <a:t> </a:t>
            </a:r>
            <a:r>
              <a:rPr kumimoji="1" lang="en-US" altLang="zh-CN" dirty="0"/>
              <a:t>for</a:t>
            </a:r>
            <a:r>
              <a:rPr kumimoji="1" lang="zh-CN" altLang="en-US" dirty="0"/>
              <a:t> </a:t>
            </a:r>
            <a:r>
              <a:rPr kumimoji="1" lang="en-US" altLang="zh-CN" dirty="0"/>
              <a:t>us</a:t>
            </a:r>
          </a:p>
          <a:p>
            <a:r>
              <a:rPr kumimoji="1" lang="en-US" altLang="zh-CN" dirty="0"/>
              <a:t>Let’s</a:t>
            </a:r>
            <a:r>
              <a:rPr kumimoji="1" lang="zh-CN" altLang="en-US" dirty="0"/>
              <a:t> </a:t>
            </a:r>
            <a:r>
              <a:rPr kumimoji="1" lang="en-US" altLang="zh-CN" dirty="0"/>
              <a:t>look</a:t>
            </a:r>
            <a:r>
              <a:rPr kumimoji="1" lang="zh-CN" altLang="en-US" dirty="0"/>
              <a:t> </a:t>
            </a:r>
            <a:r>
              <a:rPr kumimoji="1" lang="en-US" altLang="zh-CN" dirty="0"/>
              <a:t>at</a:t>
            </a:r>
            <a:r>
              <a:rPr kumimoji="1" lang="zh-CN" altLang="en-US" dirty="0"/>
              <a:t> </a:t>
            </a:r>
            <a:r>
              <a:rPr kumimoji="1" lang="en-US" altLang="zh-CN" dirty="0"/>
              <a:t>this</a:t>
            </a:r>
            <a:r>
              <a:rPr kumimoji="1" lang="zh-CN" altLang="en-US" dirty="0"/>
              <a:t> </a:t>
            </a:r>
            <a:r>
              <a:rPr kumimoji="1" lang="en-US" altLang="zh-CN" dirty="0"/>
              <a:t>matrix. </a:t>
            </a:r>
          </a:p>
          <a:p>
            <a:endParaRPr kumimoji="1" lang="en-US" altLang="zh-CN" dirty="0"/>
          </a:p>
          <a:p>
            <a:r>
              <a:rPr kumimoji="1" lang="en-US" altLang="zh-CN" dirty="0"/>
              <a:t>X-axis is the true option that is noted by us, Y-axis is the output by YOLO. The first line means the precision of the areas which we noted as alive tree. Background FN means this area is not background, but YOLO regarded it as background wrongly. </a:t>
            </a:r>
          </a:p>
          <a:p>
            <a:r>
              <a:rPr kumimoji="1" lang="en-US" altLang="zh-CN" dirty="0"/>
              <a:t>We could find there are 36 percent which YOLO mistook this areas for background, which should belong to alive tree. And the mistake of background and dead trees reached up to almost 50 percent, that is very high. </a:t>
            </a:r>
          </a:p>
          <a:p>
            <a:r>
              <a:rPr kumimoji="1" lang="en-US" altLang="zh-CN" dirty="0"/>
              <a:t>Same as the third line, Background FP means this areas should be regarded as the background, but YOLO did</a:t>
            </a:r>
            <a:r>
              <a:rPr kumimoji="1" lang="zh-CN" altLang="en-US" dirty="0"/>
              <a:t> </a:t>
            </a:r>
            <a:r>
              <a:rPr kumimoji="1" lang="en-US" altLang="zh-CN" dirty="0"/>
              <a:t>wrongly.</a:t>
            </a:r>
            <a:r>
              <a:rPr kumimoji="1" lang="zh-CN" altLang="en-US" dirty="0"/>
              <a:t> </a:t>
            </a:r>
            <a:r>
              <a:rPr kumimoji="1" lang="en-US" altLang="zh-CN" dirty="0"/>
              <a:t>It</a:t>
            </a:r>
            <a:r>
              <a:rPr kumimoji="1" lang="zh-CN" altLang="en-US" dirty="0"/>
              <a:t> </a:t>
            </a:r>
            <a:r>
              <a:rPr kumimoji="1" lang="en-US" altLang="zh-CN" dirty="0"/>
              <a:t>has 66 percent to mistakenly believe as alive trees and has 34 percent regarded it as dead trees. But,</a:t>
            </a:r>
            <a:r>
              <a:rPr kumimoji="1" lang="zh-CN" altLang="en-US" dirty="0"/>
              <a:t> </a:t>
            </a:r>
            <a:r>
              <a:rPr kumimoji="1" lang="en-US" altLang="zh-CN" dirty="0"/>
              <a:t>the</a:t>
            </a:r>
            <a:r>
              <a:rPr kumimoji="1" lang="zh-CN" altLang="en-US" dirty="0"/>
              <a:t> </a:t>
            </a:r>
            <a:r>
              <a:rPr kumimoji="1" lang="en-US" altLang="zh-CN" dirty="0"/>
              <a:t>number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alive</a:t>
            </a:r>
            <a:r>
              <a:rPr kumimoji="1" lang="zh-CN" altLang="en-US" dirty="0"/>
              <a:t> </a:t>
            </a:r>
            <a:r>
              <a:rPr kumimoji="1" lang="en-US" altLang="zh-CN" dirty="0"/>
              <a:t>tree</a:t>
            </a:r>
            <a:r>
              <a:rPr kumimoji="1" lang="zh-CN" altLang="en-US" dirty="0"/>
              <a:t> </a:t>
            </a:r>
            <a:r>
              <a:rPr kumimoji="1" lang="en-US" altLang="zh-CN" dirty="0"/>
              <a:t>is</a:t>
            </a:r>
            <a:r>
              <a:rPr kumimoji="1" lang="zh-CN" altLang="en-US" dirty="0"/>
              <a:t> </a:t>
            </a:r>
            <a:r>
              <a:rPr kumimoji="1" lang="en-US" altLang="zh-CN" dirty="0"/>
              <a:t>over</a:t>
            </a:r>
            <a:r>
              <a:rPr kumimoji="1" lang="zh-CN" altLang="en-US" dirty="0"/>
              <a:t> </a:t>
            </a:r>
            <a:r>
              <a:rPr kumimoji="1" lang="en-US" altLang="zh-CN" dirty="0"/>
              <a:t>six</a:t>
            </a:r>
            <a:r>
              <a:rPr kumimoji="1" lang="zh-CN" altLang="en-US" dirty="0"/>
              <a:t> </a:t>
            </a:r>
            <a:r>
              <a:rPr kumimoji="1" lang="en-US" altLang="zh-CN" dirty="0"/>
              <a:t>times</a:t>
            </a:r>
            <a:r>
              <a:rPr kumimoji="1" lang="zh-CN" altLang="en-US" dirty="0"/>
              <a:t> </a:t>
            </a:r>
            <a:r>
              <a:rPr kumimoji="1" lang="en-US" altLang="zh-CN" dirty="0"/>
              <a:t>than</a:t>
            </a:r>
            <a:r>
              <a:rPr kumimoji="1" lang="zh-CN" altLang="en-US" dirty="0"/>
              <a:t> </a:t>
            </a:r>
            <a:r>
              <a:rPr kumimoji="1" lang="en-US" altLang="zh-CN" dirty="0"/>
              <a:t>the</a:t>
            </a:r>
            <a:r>
              <a:rPr kumimoji="1" lang="zh-CN" altLang="en-US" dirty="0"/>
              <a:t> </a:t>
            </a:r>
            <a:r>
              <a:rPr kumimoji="1" lang="en-US" altLang="zh-CN" dirty="0"/>
              <a:t>dead</a:t>
            </a:r>
            <a:r>
              <a:rPr kumimoji="1" lang="zh-CN" altLang="en-US" dirty="0"/>
              <a:t> </a:t>
            </a:r>
            <a:r>
              <a:rPr kumimoji="1" lang="en-US" altLang="zh-CN" dirty="0"/>
              <a:t>tree.</a:t>
            </a:r>
            <a:r>
              <a:rPr kumimoji="1" lang="zh-CN" altLang="en-US" dirty="0"/>
              <a:t> </a:t>
            </a:r>
            <a:r>
              <a:rPr kumimoji="1" lang="en-US" altLang="zh-CN" dirty="0"/>
              <a:t>If</a:t>
            </a:r>
            <a:r>
              <a:rPr kumimoji="1" lang="zh-CN" altLang="en-US" dirty="0"/>
              <a:t> </a:t>
            </a:r>
            <a:r>
              <a:rPr kumimoji="1" lang="en-US" altLang="zh-CN" dirty="0"/>
              <a:t>we</a:t>
            </a:r>
            <a:r>
              <a:rPr kumimoji="1" lang="zh-CN" altLang="en-US" dirty="0"/>
              <a:t> </a:t>
            </a:r>
            <a:r>
              <a:rPr kumimoji="1" lang="en-US" altLang="zh-CN" dirty="0"/>
              <a:t>decrease</a:t>
            </a:r>
            <a:r>
              <a:rPr kumimoji="1" lang="zh-CN" altLang="en-US" dirty="0"/>
              <a:t> </a:t>
            </a:r>
            <a:r>
              <a:rPr kumimoji="1" lang="en-US" altLang="zh-CN" dirty="0"/>
              <a:t>the</a:t>
            </a:r>
            <a:r>
              <a:rPr kumimoji="1" lang="zh-CN" altLang="en-US" dirty="0"/>
              <a:t> </a:t>
            </a:r>
            <a:r>
              <a:rPr kumimoji="1" lang="en-US" altLang="zh-CN" dirty="0"/>
              <a:t>alive</a:t>
            </a:r>
            <a:r>
              <a:rPr kumimoji="1" lang="zh-CN" altLang="en-US" dirty="0"/>
              <a:t> </a:t>
            </a:r>
            <a:r>
              <a:rPr kumimoji="1" lang="en-US" altLang="zh-CN" dirty="0"/>
              <a:t>tree’s</a:t>
            </a:r>
            <a:r>
              <a:rPr kumimoji="1" lang="zh-CN" altLang="en-US" dirty="0"/>
              <a:t> </a:t>
            </a:r>
            <a:r>
              <a:rPr kumimoji="1" lang="en-US" altLang="zh-CN" dirty="0"/>
              <a:t>dataset</a:t>
            </a:r>
            <a:r>
              <a:rPr kumimoji="1" lang="zh-CN" altLang="en-US" dirty="0"/>
              <a:t> </a:t>
            </a:r>
            <a:r>
              <a:rPr kumimoji="1" lang="en-US" altLang="zh-CN" dirty="0"/>
              <a:t>as</a:t>
            </a:r>
            <a:r>
              <a:rPr kumimoji="1" lang="zh-CN" altLang="en-US" dirty="0"/>
              <a:t> </a:t>
            </a:r>
            <a:r>
              <a:rPr kumimoji="1" lang="en-US" altLang="zh-CN" dirty="0"/>
              <a:t>much</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dead</a:t>
            </a:r>
            <a:r>
              <a:rPr kumimoji="1" lang="zh-CN" altLang="en-US" dirty="0"/>
              <a:t> </a:t>
            </a:r>
            <a:r>
              <a:rPr kumimoji="1" lang="en-US" altLang="zh-CN" dirty="0"/>
              <a:t>tree,</a:t>
            </a:r>
            <a:r>
              <a:rPr kumimoji="1" lang="zh-CN" altLang="en-US" dirty="0"/>
              <a:t> </a:t>
            </a:r>
            <a:r>
              <a:rPr kumimoji="1" lang="en-US" altLang="zh-CN" dirty="0"/>
              <a:t>this</a:t>
            </a:r>
            <a:r>
              <a:rPr kumimoji="1" lang="zh-CN" altLang="en-US" dirty="0"/>
              <a:t> </a:t>
            </a:r>
            <a:r>
              <a:rPr kumimoji="1" lang="en-US" altLang="zh-CN" dirty="0"/>
              <a:t>percent</a:t>
            </a:r>
            <a:r>
              <a:rPr kumimoji="1" lang="zh-CN" altLang="en-US" dirty="0"/>
              <a:t> </a:t>
            </a:r>
            <a:r>
              <a:rPr kumimoji="1" lang="en-US" altLang="zh-CN" dirty="0"/>
              <a:t>could</a:t>
            </a:r>
            <a:r>
              <a:rPr kumimoji="1" lang="zh-CN" altLang="en-US" dirty="0"/>
              <a:t> </a:t>
            </a:r>
            <a:r>
              <a:rPr kumimoji="1" lang="en-US" altLang="zh-CN" dirty="0"/>
              <a:t>down</a:t>
            </a:r>
            <a:r>
              <a:rPr kumimoji="1" lang="zh-CN" altLang="en-US" dirty="0"/>
              <a:t> </a:t>
            </a:r>
            <a:r>
              <a:rPr kumimoji="1" lang="en-US" altLang="zh-CN" dirty="0"/>
              <a:t>to</a:t>
            </a:r>
            <a:r>
              <a:rPr kumimoji="1" lang="zh-CN" altLang="en-US" dirty="0"/>
              <a:t> </a:t>
            </a:r>
            <a:r>
              <a:rPr kumimoji="1" lang="en-US" altLang="zh-CN" dirty="0"/>
              <a:t>only</a:t>
            </a:r>
            <a:r>
              <a:rPr kumimoji="1" lang="zh-CN" altLang="en-US" dirty="0"/>
              <a:t> </a:t>
            </a:r>
            <a:r>
              <a:rPr kumimoji="1" lang="en-US" altLang="zh-CN" dirty="0"/>
              <a:t>11</a:t>
            </a:r>
            <a:r>
              <a:rPr kumimoji="1" lang="zh-CN" altLang="en-US" dirty="0"/>
              <a:t> </a:t>
            </a:r>
            <a:r>
              <a:rPr kumimoji="1" lang="en-US" altLang="zh-CN" dirty="0"/>
              <a:t>percent,</a:t>
            </a:r>
            <a:r>
              <a:rPr kumimoji="1" lang="zh-CN" altLang="en-US" dirty="0"/>
              <a:t> </a:t>
            </a:r>
            <a:r>
              <a:rPr kumimoji="1" lang="en-US" altLang="zh-CN" dirty="0"/>
              <a:t>that</a:t>
            </a:r>
            <a:r>
              <a:rPr kumimoji="1" lang="zh-CN" altLang="en-US" dirty="0"/>
              <a:t> </a:t>
            </a:r>
            <a:r>
              <a:rPr kumimoji="1" lang="en-US" altLang="zh-CN" dirty="0"/>
              <a:t>is</a:t>
            </a:r>
            <a:r>
              <a:rPr kumimoji="1" lang="zh-CN" altLang="en-US" dirty="0"/>
              <a:t> </a:t>
            </a:r>
            <a:r>
              <a:rPr kumimoji="1" lang="en-US" altLang="zh-CN" dirty="0"/>
              <a:t>one</a:t>
            </a:r>
            <a:r>
              <a:rPr kumimoji="1" lang="zh-CN" altLang="en-US" dirty="0"/>
              <a:t> </a:t>
            </a:r>
            <a:r>
              <a:rPr kumimoji="1" lang="en-US" altLang="zh-CN" dirty="0"/>
              <a:t>third</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percent</a:t>
            </a:r>
            <a:r>
              <a:rPr kumimoji="1" lang="zh-CN" altLang="en-US" dirty="0"/>
              <a:t> </a:t>
            </a:r>
            <a:r>
              <a:rPr kumimoji="1" lang="en-US" altLang="zh-CN" dirty="0"/>
              <a:t>of</a:t>
            </a:r>
            <a:r>
              <a:rPr kumimoji="1" lang="zh-CN" altLang="en-US" dirty="0"/>
              <a:t> </a:t>
            </a:r>
            <a:r>
              <a:rPr kumimoji="1" lang="en-US" altLang="zh-CN" dirty="0"/>
              <a:t>dead</a:t>
            </a:r>
            <a:r>
              <a:rPr kumimoji="1" lang="zh-CN" altLang="en-US" dirty="0"/>
              <a:t> </a:t>
            </a:r>
            <a:r>
              <a:rPr kumimoji="1" lang="en-US" altLang="zh-CN" dirty="0"/>
              <a:t>tree.</a:t>
            </a:r>
          </a:p>
          <a:p>
            <a:endParaRPr kumimoji="1" lang="en-US" altLang="zh-CN" dirty="0"/>
          </a:p>
          <a:p>
            <a:r>
              <a:rPr kumimoji="1" lang="en-US" altLang="zh-CN" dirty="0"/>
              <a:t>In a words, YOLO has the </a:t>
            </a:r>
            <a:r>
              <a:rPr lang="en-CA" altLang="zh-CN" sz="1200" b="0" i="0" kern="1200" dirty="0">
                <a:solidFill>
                  <a:schemeClr val="tx1"/>
                </a:solidFill>
                <a:effectLst/>
                <a:latin typeface="+mn-lt"/>
                <a:ea typeface="+mn-ea"/>
                <a:cs typeface="+mn-cs"/>
              </a:rPr>
              <a:t>high probability</a:t>
            </a:r>
            <a:r>
              <a:rPr lang="zh-CN" altLang="en-US" sz="1200" b="0" i="0" kern="1200" dirty="0">
                <a:solidFill>
                  <a:schemeClr val="tx1"/>
                </a:solidFill>
                <a:effectLst/>
                <a:latin typeface="+mn-lt"/>
                <a:ea typeface="+mn-ea"/>
                <a:cs typeface="+mn-cs"/>
              </a:rPr>
              <a:t> </a:t>
            </a:r>
            <a:r>
              <a:rPr kumimoji="1" lang="en-US" altLang="zh-CN" dirty="0"/>
              <a:t>to mistakenly regard the background as the dead tree, and may</a:t>
            </a:r>
            <a:r>
              <a:rPr kumimoji="1" lang="zh-CN" altLang="en-US" dirty="0"/>
              <a:t> </a:t>
            </a:r>
            <a:r>
              <a:rPr kumimoji="1" lang="en-US" altLang="zh-CN" dirty="0"/>
              <a:t>also</a:t>
            </a:r>
            <a:r>
              <a:rPr kumimoji="1" lang="zh-CN" altLang="en-US" dirty="0"/>
              <a:t> </a:t>
            </a:r>
            <a:r>
              <a:rPr kumimoji="1" lang="en-US" altLang="zh-CN" dirty="0"/>
              <a:t>mistakenly regard the dead tree as the background. Both of reasons I</a:t>
            </a:r>
            <a:r>
              <a:rPr kumimoji="1" lang="zh-CN" altLang="en-US" dirty="0"/>
              <a:t> </a:t>
            </a:r>
            <a:r>
              <a:rPr kumimoji="1" lang="en-US" altLang="zh-CN" dirty="0"/>
              <a:t>said</a:t>
            </a:r>
            <a:r>
              <a:rPr kumimoji="1" lang="zh-CN" altLang="en-US" dirty="0"/>
              <a:t> </a:t>
            </a:r>
            <a:r>
              <a:rPr kumimoji="1" lang="en-US" altLang="zh-CN" dirty="0"/>
              <a:t>could have an effect on this bad result</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meantime. But I also have a good news, that is we did the nice job at the classification between the alive tree and dead tree. In</a:t>
            </a:r>
            <a:r>
              <a:rPr kumimoji="1" lang="zh-CN" altLang="en-US" dirty="0"/>
              <a:t> </a:t>
            </a:r>
            <a:r>
              <a:rPr kumimoji="1" lang="en-US" altLang="zh-CN" dirty="0"/>
              <a:t>this</a:t>
            </a:r>
            <a:r>
              <a:rPr kumimoji="1" lang="zh-CN" altLang="en-US" dirty="0"/>
              <a:t> </a:t>
            </a:r>
            <a:r>
              <a:rPr kumimoji="1" lang="en-US" altLang="zh-CN" dirty="0"/>
              <a:t>module</a:t>
            </a:r>
            <a:r>
              <a:rPr kumimoji="1" lang="zh-CN" altLang="en-US" dirty="0"/>
              <a:t> </a:t>
            </a:r>
            <a:r>
              <a:rPr kumimoji="1" lang="en-US" altLang="zh-CN" dirty="0"/>
              <a:t>and</a:t>
            </a:r>
            <a:r>
              <a:rPr kumimoji="1" lang="zh-CN" altLang="en-US" dirty="0"/>
              <a:t> </a:t>
            </a:r>
            <a:r>
              <a:rPr kumimoji="1" lang="en-US" altLang="zh-CN" dirty="0"/>
              <a:t>this,</a:t>
            </a:r>
            <a:r>
              <a:rPr kumimoji="1" lang="zh-CN" altLang="en-US" dirty="0"/>
              <a:t> </a:t>
            </a:r>
            <a:r>
              <a:rPr kumimoji="1" lang="en-US" altLang="zh-CN" dirty="0"/>
              <a:t>are</a:t>
            </a:r>
            <a:r>
              <a:rPr kumimoji="1" lang="zh-CN" altLang="en-US" dirty="0"/>
              <a:t> </a:t>
            </a:r>
            <a:r>
              <a:rPr kumimoji="1" lang="en-US" altLang="zh-CN" dirty="0"/>
              <a:t>0,</a:t>
            </a:r>
            <a:r>
              <a:rPr kumimoji="1" lang="zh-CN" altLang="en-US" dirty="0"/>
              <a:t> </a:t>
            </a:r>
            <a:r>
              <a:rPr kumimoji="1" lang="en-US" altLang="zh-CN" dirty="0"/>
              <a:t>that</a:t>
            </a:r>
            <a:r>
              <a:rPr kumimoji="1" lang="zh-CN" altLang="en-US" dirty="0"/>
              <a:t> </a:t>
            </a:r>
            <a:r>
              <a:rPr kumimoji="1" lang="en-US" altLang="zh-CN" dirty="0"/>
              <a:t>means</a:t>
            </a:r>
            <a:r>
              <a:rPr kumimoji="1" lang="zh-CN" altLang="en-US" dirty="0"/>
              <a:t> </a:t>
            </a:r>
            <a:r>
              <a:rPr kumimoji="1" lang="en-US" altLang="zh-CN" dirty="0"/>
              <a:t>we</a:t>
            </a:r>
            <a:r>
              <a:rPr kumimoji="1" lang="zh-CN" altLang="en-US" dirty="0"/>
              <a:t> </a:t>
            </a:r>
            <a:r>
              <a:rPr kumimoji="1" lang="en-US" altLang="zh-CN" dirty="0"/>
              <a:t>could</a:t>
            </a:r>
            <a:r>
              <a:rPr kumimoji="1" lang="zh-CN" altLang="en-US" dirty="0"/>
              <a:t> </a:t>
            </a:r>
            <a:r>
              <a:rPr kumimoji="1" lang="en-US" altLang="zh-CN" dirty="0"/>
              <a:t>classify</a:t>
            </a:r>
            <a:r>
              <a:rPr kumimoji="1" lang="zh-CN" altLang="en-US" dirty="0"/>
              <a:t> </a:t>
            </a:r>
            <a:r>
              <a:rPr kumimoji="1" lang="en-US" altLang="zh-CN" dirty="0"/>
              <a:t>the</a:t>
            </a:r>
            <a:r>
              <a:rPr kumimoji="1" lang="zh-CN" altLang="en-US" dirty="0"/>
              <a:t> </a:t>
            </a:r>
            <a:r>
              <a:rPr kumimoji="1" lang="en-US" altLang="zh-CN" dirty="0"/>
              <a:t>alive</a:t>
            </a:r>
            <a:r>
              <a:rPr kumimoji="1" lang="zh-CN" altLang="en-US" dirty="0"/>
              <a:t> </a:t>
            </a:r>
            <a:r>
              <a:rPr kumimoji="1" lang="en-US" altLang="zh-CN" dirty="0"/>
              <a:t>tree</a:t>
            </a:r>
            <a:r>
              <a:rPr kumimoji="1" lang="zh-CN" altLang="en-US" dirty="0"/>
              <a:t> </a:t>
            </a:r>
            <a:r>
              <a:rPr kumimoji="1" lang="en-US" altLang="zh-CN" dirty="0"/>
              <a:t>and</a:t>
            </a:r>
            <a:r>
              <a:rPr kumimoji="1" lang="zh-CN" altLang="en-US" dirty="0"/>
              <a:t> </a:t>
            </a:r>
            <a:r>
              <a:rPr kumimoji="1" lang="en-US" altLang="zh-CN" dirty="0"/>
              <a:t>dead</a:t>
            </a:r>
            <a:r>
              <a:rPr kumimoji="1" lang="zh-CN" altLang="en-US" dirty="0"/>
              <a:t> </a:t>
            </a:r>
            <a:r>
              <a:rPr kumimoji="1" lang="en-US" altLang="zh-CN" dirty="0"/>
              <a:t>tree</a:t>
            </a:r>
            <a:r>
              <a:rPr kumimoji="1" lang="zh-CN" altLang="en-US" dirty="0"/>
              <a:t> </a:t>
            </a:r>
            <a:r>
              <a:rPr kumimoji="1" lang="en-US" altLang="zh-CN" dirty="0"/>
              <a:t>one</a:t>
            </a:r>
            <a:r>
              <a:rPr kumimoji="1" lang="zh-CN" altLang="en-US" dirty="0"/>
              <a:t> </a:t>
            </a:r>
            <a:r>
              <a:rPr kumimoji="1" lang="en-US" altLang="zh-CN" dirty="0"/>
              <a:t>hundred</a:t>
            </a:r>
            <a:r>
              <a:rPr kumimoji="1" lang="zh-CN" altLang="en-US" dirty="0"/>
              <a:t> </a:t>
            </a:r>
            <a:r>
              <a:rPr kumimoji="1" lang="en-US" altLang="zh-CN" dirty="0"/>
              <a:t>percent.</a:t>
            </a:r>
          </a:p>
          <a:p>
            <a:endParaRPr kumimoji="1" lang="en-US" altLang="zh-CN" dirty="0"/>
          </a:p>
          <a:p>
            <a:r>
              <a:rPr kumimoji="1" lang="en-US" altLang="zh-CN" dirty="0"/>
              <a:t>Maybe</a:t>
            </a:r>
            <a:r>
              <a:rPr kumimoji="1" lang="zh-CN" altLang="en-US" dirty="0"/>
              <a:t> </a:t>
            </a:r>
            <a:r>
              <a:rPr kumimoji="1" lang="en-US" altLang="zh-CN" dirty="0"/>
              <a:t>this</a:t>
            </a:r>
            <a:r>
              <a:rPr kumimoji="1" lang="zh-CN" altLang="en-US" dirty="0"/>
              <a:t> </a:t>
            </a:r>
            <a:r>
              <a:rPr kumimoji="1" lang="en-US" altLang="zh-CN" dirty="0"/>
              <a:t>matrix</a:t>
            </a:r>
            <a:r>
              <a:rPr kumimoji="1" lang="zh-CN" altLang="en-US" dirty="0"/>
              <a:t> </a:t>
            </a:r>
            <a:r>
              <a:rPr kumimoji="1" lang="en-US" altLang="zh-CN" dirty="0"/>
              <a:t>is</a:t>
            </a:r>
            <a:r>
              <a:rPr kumimoji="1" lang="zh-CN" altLang="en-US" dirty="0"/>
              <a:t> </a:t>
            </a:r>
            <a:r>
              <a:rPr kumimoji="1" lang="en-US" altLang="zh-CN" dirty="0"/>
              <a:t>hard</a:t>
            </a:r>
            <a:r>
              <a:rPr kumimoji="1" lang="zh-CN" altLang="en-US" dirty="0"/>
              <a:t> </a:t>
            </a:r>
            <a:r>
              <a:rPr kumimoji="1" lang="en-US" altLang="zh-CN" dirty="0"/>
              <a:t>to</a:t>
            </a:r>
            <a:r>
              <a:rPr kumimoji="1" lang="zh-CN" altLang="en-US" dirty="0"/>
              <a:t> </a:t>
            </a:r>
            <a:r>
              <a:rPr kumimoji="1" lang="en-US" altLang="zh-CN" dirty="0"/>
              <a:t>understand,</a:t>
            </a:r>
            <a:r>
              <a:rPr kumimoji="1" lang="zh-CN" altLang="en-US" dirty="0"/>
              <a:t> </a:t>
            </a:r>
            <a:r>
              <a:rPr kumimoji="1" lang="en-US" altLang="zh-CN" dirty="0"/>
              <a:t>but</a:t>
            </a:r>
            <a:r>
              <a:rPr kumimoji="1" lang="zh-CN" altLang="en-US" dirty="0"/>
              <a:t> </a:t>
            </a:r>
            <a:r>
              <a:rPr kumimoji="1" lang="en-US" altLang="zh-CN" dirty="0"/>
              <a:t>these</a:t>
            </a:r>
            <a:r>
              <a:rPr kumimoji="1" lang="zh-CN" altLang="en-US" dirty="0"/>
              <a:t> </a:t>
            </a:r>
            <a:r>
              <a:rPr kumimoji="1" lang="en-US" altLang="zh-CN" dirty="0"/>
              <a:t>values</a:t>
            </a:r>
            <a:r>
              <a:rPr kumimoji="1" lang="zh-CN" altLang="en-US" dirty="0"/>
              <a:t> </a:t>
            </a:r>
            <a:r>
              <a:rPr kumimoji="1" lang="en-US" altLang="zh-CN" dirty="0"/>
              <a:t>told</a:t>
            </a:r>
            <a:r>
              <a:rPr kumimoji="1" lang="zh-CN" altLang="en-US" dirty="0"/>
              <a:t> </a:t>
            </a:r>
            <a:r>
              <a:rPr kumimoji="1" lang="en-US" altLang="zh-CN" dirty="0"/>
              <a:t>us</a:t>
            </a:r>
            <a:r>
              <a:rPr kumimoji="1" lang="zh-CN" altLang="en-US" dirty="0"/>
              <a:t> </a:t>
            </a:r>
            <a:r>
              <a:rPr kumimoji="1" lang="en-US" altLang="zh-CN" dirty="0"/>
              <a:t>some</a:t>
            </a:r>
            <a:r>
              <a:rPr kumimoji="1" lang="zh-CN" altLang="en-US" dirty="0"/>
              <a:t> </a:t>
            </a:r>
            <a:r>
              <a:rPr kumimoji="1" lang="en-US" altLang="zh-CN" dirty="0"/>
              <a:t>deeply</a:t>
            </a:r>
            <a:r>
              <a:rPr kumimoji="1" lang="zh-CN" altLang="en-US" dirty="0"/>
              <a:t> </a:t>
            </a:r>
            <a:r>
              <a:rPr kumimoji="1" lang="en-US" altLang="zh-CN" dirty="0"/>
              <a:t>information,</a:t>
            </a:r>
            <a:r>
              <a:rPr kumimoji="1" lang="zh-CN" altLang="en-US" dirty="0"/>
              <a:t> </a:t>
            </a:r>
            <a:r>
              <a:rPr kumimoji="1" lang="en-US" altLang="zh-CN" dirty="0"/>
              <a:t>which</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promote</a:t>
            </a:r>
            <a:r>
              <a:rPr kumimoji="1" lang="zh-CN" altLang="en-US" dirty="0"/>
              <a:t> </a:t>
            </a:r>
            <a:r>
              <a:rPr kumimoji="1" lang="en-US" altLang="zh-CN" dirty="0"/>
              <a:t>our</a:t>
            </a:r>
            <a:r>
              <a:rPr kumimoji="1" lang="zh-CN" altLang="en-US" dirty="0"/>
              <a:t> </a:t>
            </a:r>
            <a:r>
              <a:rPr kumimoji="1" lang="en-US" altLang="zh-CN" dirty="0"/>
              <a:t>work</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further.</a:t>
            </a:r>
          </a:p>
          <a:p>
            <a:endParaRPr kumimoji="1" lang="en-US" altLang="zh-CN" dirty="0"/>
          </a:p>
          <a:p>
            <a:r>
              <a:rPr kumimoji="1" lang="en-US" altLang="zh-CN" dirty="0"/>
              <a:t>That</a:t>
            </a:r>
            <a:r>
              <a:rPr kumimoji="1" lang="zh-CN" altLang="en-US" dirty="0"/>
              <a:t> </a:t>
            </a:r>
            <a:r>
              <a:rPr kumimoji="1" lang="en-US" altLang="zh-CN" dirty="0"/>
              <a:t>is</a:t>
            </a:r>
            <a:r>
              <a:rPr kumimoji="1" lang="zh-CN" altLang="en-US" dirty="0"/>
              <a:t> </a:t>
            </a:r>
            <a:r>
              <a:rPr kumimoji="1" lang="en-US" altLang="zh-CN" dirty="0"/>
              <a:t>all</a:t>
            </a:r>
            <a:r>
              <a:rPr kumimoji="1" lang="zh-CN" altLang="en-US" dirty="0"/>
              <a:t> </a:t>
            </a:r>
            <a:r>
              <a:rPr kumimoji="1" lang="en-US" altLang="zh-CN" dirty="0"/>
              <a:t>of</a:t>
            </a:r>
            <a:r>
              <a:rPr kumimoji="1" lang="zh-CN" altLang="en-US" dirty="0"/>
              <a:t> </a:t>
            </a:r>
            <a:r>
              <a:rPr kumimoji="1" lang="en-US" altLang="zh-CN" dirty="0"/>
              <a:t>our</a:t>
            </a:r>
            <a:r>
              <a:rPr kumimoji="1" lang="zh-CN" altLang="en-US" dirty="0"/>
              <a:t> </a:t>
            </a:r>
            <a:r>
              <a:rPr kumimoji="1" lang="en-US" altLang="zh-CN" dirty="0"/>
              <a:t>presentation,</a:t>
            </a:r>
            <a:r>
              <a:rPr kumimoji="1" lang="zh-CN" altLang="en-US" dirty="0"/>
              <a:t> </a:t>
            </a:r>
            <a:r>
              <a:rPr kumimoji="1" lang="en-US" altLang="zh-CN" dirty="0"/>
              <a:t>now</a:t>
            </a:r>
            <a:r>
              <a:rPr kumimoji="1" lang="zh-CN" altLang="en-US" dirty="0"/>
              <a:t> </a:t>
            </a:r>
            <a:r>
              <a:rPr kumimoji="1" lang="en-US" altLang="zh-CN" dirty="0"/>
              <a:t>let</a:t>
            </a:r>
            <a:r>
              <a:rPr kumimoji="1" lang="zh-CN" altLang="en-US" dirty="0"/>
              <a:t> </a:t>
            </a:r>
            <a:r>
              <a:rPr kumimoji="1" lang="en-US" altLang="zh-CN" dirty="0"/>
              <a:t>Jimmy</a:t>
            </a:r>
            <a:r>
              <a:rPr kumimoji="1" lang="zh-CN" altLang="en-US" dirty="0"/>
              <a:t> </a:t>
            </a:r>
            <a:r>
              <a:rPr kumimoji="1" lang="en-US" altLang="zh-CN" dirty="0"/>
              <a:t>show</a:t>
            </a:r>
            <a:r>
              <a:rPr kumimoji="1" lang="zh-CN" altLang="en-US" dirty="0"/>
              <a:t> </a:t>
            </a:r>
            <a:r>
              <a:rPr kumimoji="1" lang="en-US" altLang="zh-CN" dirty="0"/>
              <a:t>the</a:t>
            </a:r>
            <a:r>
              <a:rPr kumimoji="1" lang="zh-CN" altLang="en-US" dirty="0"/>
              <a:t> </a:t>
            </a:r>
            <a:r>
              <a:rPr kumimoji="1" lang="en-US" altLang="zh-CN" dirty="0"/>
              <a:t>demo.</a:t>
            </a:r>
            <a:endParaRPr kumimoji="1" lang="en-CA" altLang="zh-CN" dirty="0"/>
          </a:p>
        </p:txBody>
      </p:sp>
      <p:sp>
        <p:nvSpPr>
          <p:cNvPr id="4" name="灯片编号占位符 3"/>
          <p:cNvSpPr>
            <a:spLocks noGrp="1"/>
          </p:cNvSpPr>
          <p:nvPr>
            <p:ph type="sldNum" sz="quarter" idx="5"/>
          </p:nvPr>
        </p:nvSpPr>
        <p:spPr/>
        <p:txBody>
          <a:bodyPr/>
          <a:lstStyle/>
          <a:p>
            <a:fld id="{8981F021-8927-7848-AB11-58CC4ABE312E}" type="slidenum">
              <a:rPr kumimoji="1" lang="zh-CN" altLang="en-US" smtClean="0"/>
              <a:t>19</a:t>
            </a:fld>
            <a:endParaRPr kumimoji="1" lang="zh-CN" altLang="en-US"/>
          </a:p>
        </p:txBody>
      </p:sp>
    </p:spTree>
    <p:extLst>
      <p:ext uri="{BB962C8B-B14F-4D97-AF65-F5344CB8AC3E}">
        <p14:creationId xmlns:p14="http://schemas.microsoft.com/office/powerpoint/2010/main" val="2397428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let’s</a:t>
            </a:r>
            <a:r>
              <a:rPr kumimoji="1" lang="zh-CN" altLang="en-US" dirty="0"/>
              <a:t> </a:t>
            </a:r>
            <a:r>
              <a:rPr kumimoji="1" lang="en-US" altLang="zh-CN" dirty="0"/>
              <a:t>talk</a:t>
            </a:r>
            <a:r>
              <a:rPr kumimoji="1" lang="zh-CN" altLang="en-US" dirty="0"/>
              <a:t> </a:t>
            </a:r>
            <a:r>
              <a:rPr kumimoji="1" lang="en-US" altLang="zh-CN" dirty="0"/>
              <a:t>about</a:t>
            </a:r>
            <a:r>
              <a:rPr kumimoji="1" lang="zh-CN" altLang="en-US" dirty="0"/>
              <a:t> </a:t>
            </a:r>
            <a:r>
              <a:rPr kumimoji="1" lang="en-US" altLang="zh-CN" dirty="0"/>
              <a:t>our</a:t>
            </a:r>
            <a:r>
              <a:rPr kumimoji="1" lang="zh-CN" altLang="en-US" dirty="0"/>
              <a:t> </a:t>
            </a:r>
            <a:r>
              <a:rPr kumimoji="1" lang="en-US" altLang="zh-CN" dirty="0"/>
              <a:t>results</a:t>
            </a:r>
            <a:r>
              <a:rPr kumimoji="1" lang="zh-CN" altLang="en-US" dirty="0"/>
              <a:t> </a:t>
            </a:r>
            <a:r>
              <a:rPr kumimoji="1" lang="en-US" altLang="zh-CN" dirty="0"/>
              <a:t>and</a:t>
            </a:r>
            <a:r>
              <a:rPr kumimoji="1" lang="zh-CN" altLang="en-US" dirty="0"/>
              <a:t> </a:t>
            </a:r>
            <a:r>
              <a:rPr kumimoji="1" lang="en-US" altLang="zh-CN" dirty="0"/>
              <a:t>rethink</a:t>
            </a:r>
            <a:endParaRPr kumimoji="1" lang="zh-CN" altLang="en-US" dirty="0"/>
          </a:p>
        </p:txBody>
      </p:sp>
      <p:sp>
        <p:nvSpPr>
          <p:cNvPr id="4" name="灯片编号占位符 3"/>
          <p:cNvSpPr>
            <a:spLocks noGrp="1"/>
          </p:cNvSpPr>
          <p:nvPr>
            <p:ph type="sldNum" sz="quarter" idx="5"/>
          </p:nvPr>
        </p:nvSpPr>
        <p:spPr/>
        <p:txBody>
          <a:bodyPr/>
          <a:lstStyle/>
          <a:p>
            <a:fld id="{8981F021-8927-7848-AB11-58CC4ABE312E}" type="slidenum">
              <a:rPr kumimoji="1" lang="zh-CN" altLang="en-US" smtClean="0"/>
              <a:t>11</a:t>
            </a:fld>
            <a:endParaRPr kumimoji="1" lang="zh-CN" altLang="en-US"/>
          </a:p>
        </p:txBody>
      </p:sp>
    </p:spTree>
    <p:extLst>
      <p:ext uri="{BB962C8B-B14F-4D97-AF65-F5344CB8AC3E}">
        <p14:creationId xmlns:p14="http://schemas.microsoft.com/office/powerpoint/2010/main" val="3931969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dirty="0"/>
              <a:t>In</a:t>
            </a:r>
            <a:r>
              <a:rPr lang="zh-CN" altLang="en-US" dirty="0"/>
              <a:t> </a:t>
            </a:r>
            <a:r>
              <a:rPr lang="en-CA" altLang="zh-CN" dirty="0"/>
              <a:t>our project, we have only </a:t>
            </a:r>
            <a:r>
              <a:rPr lang="en-US" altLang="zh-CN" dirty="0"/>
              <a:t>Five</a:t>
            </a:r>
            <a:r>
              <a:rPr lang="zh-CN" altLang="en-US" dirty="0"/>
              <a:t> </a:t>
            </a:r>
            <a:r>
              <a:rPr lang="en-US" altLang="zh-CN" dirty="0"/>
              <a:t>hundred</a:t>
            </a:r>
            <a:r>
              <a:rPr lang="zh-CN" altLang="en-US" dirty="0"/>
              <a:t> </a:t>
            </a:r>
            <a:r>
              <a:rPr lang="en-US" altLang="zh-CN" dirty="0"/>
              <a:t>eighty</a:t>
            </a:r>
            <a:r>
              <a:rPr lang="zh-CN" altLang="en-US" dirty="0"/>
              <a:t> </a:t>
            </a:r>
            <a:r>
              <a:rPr lang="en-US" altLang="zh-CN" dirty="0"/>
              <a:t>nine</a:t>
            </a:r>
            <a:r>
              <a:rPr lang="en-CA" altLang="zh-CN" dirty="0"/>
              <a:t> pictures, but we need to divide them into two labels and there are only a little different between tress and background. So, the amount of this dataset is too small to get the precise result, especially for the dead trees.</a:t>
            </a:r>
          </a:p>
          <a:p>
            <a:endParaRPr lang="en-CA" altLang="zh-CN" dirty="0"/>
          </a:p>
          <a:p>
            <a:r>
              <a:rPr lang="en-CA" altLang="zh-CN" dirty="0" err="1"/>
              <a:t>Roboflow</a:t>
            </a:r>
            <a:r>
              <a:rPr lang="en-CA" altLang="zh-CN" dirty="0"/>
              <a:t> gives us a very plenty options for augment and preprocessing, which mostly helped us to focus how to promote the precision through many methods not how to realize the different methods. We tried many ways, which include: tile, saturation, exposure, isolate, adaptive equalization. And we finally decided to use adaptive equalization, because of the best results. You could find all of these methods’ results in</a:t>
            </a:r>
            <a:r>
              <a:rPr lang="zh-CN" altLang="en-US" dirty="0"/>
              <a:t> </a:t>
            </a:r>
            <a:r>
              <a:rPr lang="en-US" altLang="zh-CN" dirty="0"/>
              <a:t>this</a:t>
            </a:r>
            <a:r>
              <a:rPr lang="zh-CN" altLang="en-US" dirty="0"/>
              <a:t> </a:t>
            </a:r>
            <a:r>
              <a:rPr lang="en-US" altLang="zh-CN" dirty="0"/>
              <a:t>form.</a:t>
            </a:r>
          </a:p>
          <a:p>
            <a:r>
              <a:rPr kumimoji="1" lang="en-US" altLang="zh-CN" dirty="0"/>
              <a:t>Firstly,</a:t>
            </a:r>
          </a:p>
          <a:p>
            <a:r>
              <a:rPr kumimoji="1" lang="en-US" altLang="zh-CN" dirty="0"/>
              <a:t>As</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see,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three</a:t>
            </a:r>
            <a:r>
              <a:rPr kumimoji="1" lang="zh-CN" altLang="en-US" dirty="0"/>
              <a:t> </a:t>
            </a:r>
            <a:r>
              <a:rPr kumimoji="1" lang="en-US" altLang="zh-CN" dirty="0"/>
              <a:t>sections</a:t>
            </a:r>
            <a:r>
              <a:rPr kumimoji="1" lang="zh-CN" altLang="en-US" dirty="0"/>
              <a:t> </a:t>
            </a:r>
            <a:r>
              <a:rPr kumimoji="1" lang="en-US" altLang="zh-CN" dirty="0"/>
              <a:t>have</a:t>
            </a:r>
            <a:r>
              <a:rPr kumimoji="1" lang="zh-CN" altLang="en-US" dirty="0"/>
              <a:t> </a:t>
            </a:r>
            <a:r>
              <a:rPr kumimoji="1" lang="en-US" altLang="zh-CN" dirty="0"/>
              <a:t>the</a:t>
            </a:r>
            <a:r>
              <a:rPr kumimoji="1" lang="zh-CN" altLang="en-US" dirty="0"/>
              <a:t> </a:t>
            </a:r>
            <a:r>
              <a:rPr lang="en-CA" altLang="zh-CN" sz="1200" u="none" strike="noStrike" dirty="0">
                <a:effectLst/>
                <a:latin typeface="Times New Roman" panose="02020603050405020304" pitchFamily="18" charset="0"/>
                <a:cs typeface="Times New Roman" panose="02020603050405020304" pitchFamily="18" charset="0"/>
              </a:rPr>
              <a:t>Exposure</a:t>
            </a:r>
            <a:r>
              <a:rPr lang="en-US" altLang="zh-CN" sz="1200" u="none" strike="noStrike" dirty="0">
                <a:effectLst/>
                <a:latin typeface="Times New Roman" panose="02020603050405020304" pitchFamily="18" charset="0"/>
                <a:cs typeface="Times New Roman" panose="02020603050405020304" pitchFamily="18" charset="0"/>
              </a:rPr>
              <a: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But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found</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the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original</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precision</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and</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precision</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of</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only</a:t>
            </a:r>
            <a:r>
              <a:rPr lang="zh-CN" altLang="en-US" sz="1200" u="none" strike="noStrike" dirty="0">
                <a:effectLst/>
                <a:latin typeface="Times New Roman" panose="02020603050405020304" pitchFamily="18" charset="0"/>
                <a:cs typeface="Times New Roman" panose="02020603050405020304" pitchFamily="18" charset="0"/>
              </a:rPr>
              <a:t> </a:t>
            </a:r>
            <a:r>
              <a:rPr lang="en-CA" altLang="zh-CN" sz="1200" u="none" strike="noStrike" dirty="0">
                <a:effectLst/>
                <a:latin typeface="Times New Roman" panose="02020603050405020304" pitchFamily="18" charset="0"/>
                <a:cs typeface="Times New Roman" panose="02020603050405020304" pitchFamily="18" charset="0"/>
              </a:rPr>
              <a:t>Exposure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is</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almost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equal.</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Then</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could</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compare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this</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line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with</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this</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line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and</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this</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line,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when</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combined</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the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Exposure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with</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tile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or</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adaptive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equalization,</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could</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even</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get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the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worse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result.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So,</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could</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get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the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conclusion:</a:t>
            </a:r>
            <a:r>
              <a:rPr lang="zh-CN" altLang="en-US" sz="1200" u="none" strike="noStrike" dirty="0">
                <a:effectLst/>
                <a:latin typeface="Times New Roman" panose="02020603050405020304" pitchFamily="18" charset="0"/>
                <a:cs typeface="Times New Roman" panose="02020603050405020304" pitchFamily="18" charset="0"/>
              </a:rPr>
              <a:t> </a:t>
            </a:r>
            <a:r>
              <a:rPr lang="en-CA" altLang="zh-CN" sz="1200" u="none" strike="noStrike" dirty="0">
                <a:effectLst/>
                <a:latin typeface="Times New Roman" panose="02020603050405020304" pitchFamily="18" charset="0"/>
                <a:cs typeface="Times New Roman" panose="02020603050405020304" pitchFamily="18" charset="0"/>
              </a:rPr>
              <a:t>Exposure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is</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not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suitable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for</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our</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project.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Because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even</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did</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not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do</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that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the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edge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of</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trees</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and</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background</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is</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not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clear,</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when</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randomly</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adjust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the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exposure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it</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would</a:t>
            </a:r>
            <a:r>
              <a:rPr lang="zh-CN" altLang="en-US" sz="1200" u="none" strike="noStrike" dirty="0">
                <a:effectLst/>
                <a:latin typeface="Times New Roman" panose="02020603050405020304" pitchFamily="18" charset="0"/>
                <a:cs typeface="Times New Roman" panose="02020603050405020304" pitchFamily="18" charset="0"/>
              </a:rPr>
              <a:t> </a:t>
            </a:r>
            <a:r>
              <a:rPr lang="en-CA" altLang="zh-CN" sz="1200" u="none" strike="noStrike" dirty="0">
                <a:effectLst/>
                <a:latin typeface="Times New Roman" panose="02020603050405020304" pitchFamily="18" charset="0"/>
                <a:cs typeface="Times New Roman" panose="02020603050405020304" pitchFamily="18" charset="0"/>
              </a:rPr>
              <a:t>aggravate</a:t>
            </a:r>
            <a:r>
              <a:rPr lang="en-US" altLang="zh-CN" sz="1200" u="none" strike="noStrike" dirty="0">
                <a:effectLst/>
                <a:latin typeface="Times New Roman" panose="02020603050405020304" pitchFamily="18" charset="0"/>
                <a:cs typeface="Times New Roman" panose="02020603050405020304" pitchFamily="18" charset="0"/>
              </a:rPr>
              <a:t>.</a:t>
            </a:r>
          </a:p>
          <a:p>
            <a:r>
              <a:rPr kumimoji="1" lang="en-US" altLang="zh-CN" sz="1200" u="none" strike="noStrike" dirty="0">
                <a:effectLst/>
                <a:latin typeface="Times New Roman" panose="02020603050405020304" pitchFamily="18" charset="0"/>
                <a:cs typeface="Times New Roman" panose="02020603050405020304" pitchFamily="18" charset="0"/>
              </a:rPr>
              <a:t>Then,</a:t>
            </a:r>
          </a:p>
          <a:p>
            <a:r>
              <a:rPr kumimoji="1" lang="en-CA" altLang="zh-CN" dirty="0"/>
              <a:t>In this form, we could find the isolation is abnormal. Isolation processing means using every annotation as a single image for training and testing, which excludes the background and thus achieves very high precision. but actually, when we apply our model to new images, we need to work on the whole image with the background, so the isolation method can be only used for training but not for detecting new images, and the precision rate will not be that high. </a:t>
            </a:r>
          </a:p>
          <a:p>
            <a:r>
              <a:rPr kumimoji="1" lang="en-CA" altLang="zh-CN" dirty="0"/>
              <a:t>So we decided to use adaptive equalization, which we </a:t>
            </a:r>
            <a:r>
              <a:rPr kumimoji="1" lang="en-US" altLang="zh-CN" dirty="0"/>
              <a:t>could</a:t>
            </a:r>
            <a:r>
              <a:rPr kumimoji="1" lang="zh-CN" altLang="en-US" dirty="0"/>
              <a:t> </a:t>
            </a:r>
            <a:r>
              <a:rPr kumimoji="1" lang="en-US" altLang="zh-CN" dirty="0"/>
              <a:t>also</a:t>
            </a:r>
            <a:r>
              <a:rPr kumimoji="1" lang="zh-CN" altLang="en-US" dirty="0"/>
              <a:t> </a:t>
            </a:r>
            <a:r>
              <a:rPr kumimoji="1" lang="en-CA" altLang="zh-CN" dirty="0"/>
              <a:t>called adjust contrast in general.</a:t>
            </a:r>
            <a:endParaRPr kumimoji="1" lang="zh-CN" altLang="en-US" dirty="0"/>
          </a:p>
        </p:txBody>
      </p:sp>
      <p:sp>
        <p:nvSpPr>
          <p:cNvPr id="4" name="灯片编号占位符 3"/>
          <p:cNvSpPr>
            <a:spLocks noGrp="1"/>
          </p:cNvSpPr>
          <p:nvPr>
            <p:ph type="sldNum" sz="quarter" idx="5"/>
          </p:nvPr>
        </p:nvSpPr>
        <p:spPr/>
        <p:txBody>
          <a:bodyPr/>
          <a:lstStyle/>
          <a:p>
            <a:fld id="{8981F021-8927-7848-AB11-58CC4ABE312E}" type="slidenum">
              <a:rPr kumimoji="1" lang="zh-CN" altLang="en-US" smtClean="0"/>
              <a:t>12</a:t>
            </a:fld>
            <a:endParaRPr kumimoji="1" lang="zh-CN" altLang="en-US"/>
          </a:p>
        </p:txBody>
      </p:sp>
    </p:spTree>
    <p:extLst>
      <p:ext uri="{BB962C8B-B14F-4D97-AF65-F5344CB8AC3E}">
        <p14:creationId xmlns:p14="http://schemas.microsoft.com/office/powerpoint/2010/main" val="844703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sz="1200" b="0" i="0" kern="1200" dirty="0">
                <a:solidFill>
                  <a:schemeClr val="tx1"/>
                </a:solidFill>
                <a:effectLst/>
                <a:latin typeface="+mn-lt"/>
                <a:ea typeface="+mn-ea"/>
                <a:cs typeface="+mn-cs"/>
              </a:rPr>
              <a:t>In comparing </a:t>
            </a:r>
            <a:r>
              <a:rPr lang="en-US" altLang="zh-CN" sz="1200" b="0" i="0" kern="1200" dirty="0">
                <a:solidFill>
                  <a:schemeClr val="tx1"/>
                </a:solidFill>
                <a:effectLst/>
                <a:latin typeface="+mn-lt"/>
                <a:ea typeface="+mn-ea"/>
                <a:cs typeface="+mn-cs"/>
              </a:rPr>
              <a:t>these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pictures</a:t>
            </a:r>
            <a:r>
              <a:rPr lang="en-CA" altLang="zh-CN"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could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effect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when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use</a:t>
            </a:r>
            <a:r>
              <a:rPr lang="zh-CN" altLang="en-US" sz="1200" b="0" i="0" kern="1200" dirty="0">
                <a:solidFill>
                  <a:schemeClr val="tx1"/>
                </a:solidFill>
                <a:effectLst/>
                <a:latin typeface="+mn-lt"/>
                <a:ea typeface="+mn-ea"/>
                <a:cs typeface="+mn-cs"/>
              </a:rPr>
              <a:t> </a:t>
            </a:r>
            <a:r>
              <a:rPr lang="en-US" altLang="zh-CN" sz="1200" u="none" strike="noStrike" dirty="0">
                <a:effectLst/>
                <a:latin typeface="Times New Roman" panose="02020603050405020304" pitchFamily="18" charset="0"/>
                <a:cs typeface="Times New Roman" panose="02020603050405020304" pitchFamily="18" charset="0"/>
              </a:rPr>
              <a:t>adaptive</a:t>
            </a:r>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equalization</a:t>
            </a:r>
            <a:r>
              <a:rPr lang="zh-CN" altLang="en-US" sz="1200" u="none" strike="noStrike" dirty="0">
                <a:effectLst/>
                <a:latin typeface="Times New Roman" panose="02020603050405020304" pitchFamily="18" charset="0"/>
                <a:cs typeface="Times New Roman" panose="02020603050405020304" pitchFamily="18" charset="0"/>
              </a:rPr>
              <a:t> </a:t>
            </a:r>
            <a:r>
              <a:rPr lang="zh-CN" altLang="en-US"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the image on the right looks more </a:t>
            </a:r>
            <a:r>
              <a:rPr lang="en-US" altLang="zh-CN" sz="1200" b="0" i="0" kern="1200" dirty="0">
                <a:solidFill>
                  <a:schemeClr val="tx1"/>
                </a:solidFill>
                <a:effectLst/>
                <a:latin typeface="+mn-lt"/>
                <a:ea typeface="+mn-ea"/>
                <a:cs typeface="+mn-cs"/>
              </a:rPr>
              <a:t>clear</a:t>
            </a:r>
            <a:r>
              <a:rPr lang="en-CA" altLang="zh-CN" sz="1200" b="0" i="0" kern="1200" dirty="0">
                <a:solidFill>
                  <a:schemeClr val="tx1"/>
                </a:solidFill>
                <a:effectLst/>
                <a:latin typeface="+mn-lt"/>
                <a:ea typeface="+mn-ea"/>
                <a:cs typeface="+mn-cs"/>
              </a:rPr>
              <a:t>, it would</a:t>
            </a:r>
            <a:r>
              <a:rPr lang="zh-CN" altLang="en-US"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also be easier for YOLO</a:t>
            </a:r>
            <a:r>
              <a:rPr lang="zh-CN" altLang="en-US" sz="1200" b="0" i="0" kern="1200" dirty="0">
                <a:solidFill>
                  <a:schemeClr val="tx1"/>
                </a:solidFill>
                <a:effectLst/>
                <a:latin typeface="+mn-lt"/>
                <a:ea typeface="+mn-ea"/>
                <a:cs typeface="+mn-cs"/>
              </a:rPr>
              <a:t> </a:t>
            </a:r>
            <a:r>
              <a:rPr lang="en-CA" altLang="zh-CN" sz="1200" b="0" i="0" kern="1200" dirty="0">
                <a:solidFill>
                  <a:schemeClr val="tx1"/>
                </a:solidFill>
                <a:effectLst/>
                <a:latin typeface="+mn-lt"/>
                <a:ea typeface="+mn-ea"/>
                <a:cs typeface="+mn-cs"/>
              </a:rPr>
              <a:t>to understand. </a:t>
            </a:r>
            <a:r>
              <a:rPr lang="en-CA" altLang="zh-CN" sz="1200" b="1" i="0" kern="1200" dirty="0">
                <a:solidFill>
                  <a:schemeClr val="tx1"/>
                </a:solidFill>
                <a:effectLst/>
                <a:latin typeface="+mn-lt"/>
                <a:ea typeface="+mn-ea"/>
                <a:cs typeface="+mn-cs"/>
              </a:rPr>
              <a:t>When using </a:t>
            </a:r>
            <a:r>
              <a:rPr kumimoji="1" lang="en-CA" altLang="zh-CN" dirty="0"/>
              <a:t>adaptive equalization</a:t>
            </a:r>
            <a:r>
              <a:rPr lang="en-CA" altLang="zh-CN" sz="1200" b="1" i="0" kern="1200" dirty="0">
                <a:solidFill>
                  <a:schemeClr val="tx1"/>
                </a:solidFill>
                <a:effectLst/>
                <a:latin typeface="+mn-lt"/>
                <a:ea typeface="+mn-ea"/>
                <a:cs typeface="+mn-cs"/>
              </a:rPr>
              <a:t>, edges become clearer as neighboring pixel differences are </a:t>
            </a:r>
            <a:r>
              <a:rPr lang="en-US" altLang="zh-CN" sz="1200" b="1" i="0" kern="1200" dirty="0">
                <a:solidFill>
                  <a:schemeClr val="tx1"/>
                </a:solidFill>
                <a:effectLst/>
                <a:latin typeface="+mn-lt"/>
                <a:ea typeface="+mn-ea"/>
                <a:cs typeface="+mn-cs"/>
              </a:rPr>
              <a:t>enlarged</a:t>
            </a:r>
            <a:r>
              <a:rPr lang="en-CA" altLang="zh-C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8981F021-8927-7848-AB11-58CC4ABE312E}" type="slidenum">
              <a:rPr kumimoji="1" lang="zh-CN" altLang="en-US" smtClean="0"/>
              <a:t>13</a:t>
            </a:fld>
            <a:endParaRPr kumimoji="1" lang="zh-CN" altLang="en-US"/>
          </a:p>
        </p:txBody>
      </p:sp>
    </p:spTree>
    <p:extLst>
      <p:ext uri="{BB962C8B-B14F-4D97-AF65-F5344CB8AC3E}">
        <p14:creationId xmlns:p14="http://schemas.microsoft.com/office/powerpoint/2010/main" val="55846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sz="1200" b="0" i="0" u="none" strike="noStrike" kern="1200" dirty="0">
                <a:solidFill>
                  <a:schemeClr val="tx1"/>
                </a:solidFill>
                <a:effectLst/>
                <a:latin typeface="+mn-lt"/>
                <a:ea typeface="+mn-ea"/>
                <a:cs typeface="+mn-cs"/>
              </a:rPr>
              <a:t>Everything now seemed to go their way</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output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from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these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two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pictures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are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different.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right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obviously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has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much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more</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precise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left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one.</a:t>
            </a:r>
          </a:p>
          <a:p>
            <a:r>
              <a:rPr kumimoji="1" lang="en-US" altLang="zh-CN" sz="1200" b="0" i="0" u="none" strike="noStrike" kern="1200" dirty="0">
                <a:solidFill>
                  <a:schemeClr val="tx1"/>
                </a:solidFill>
                <a:effectLst/>
                <a:latin typeface="+mn-lt"/>
                <a:ea typeface="+mn-ea"/>
                <a:cs typeface="+mn-cs"/>
              </a:rPr>
              <a:t>We</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could</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find</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many</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areas.</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Such</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as</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this</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this</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and</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this.</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The</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right</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one</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Could</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find</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more.</a:t>
            </a:r>
          </a:p>
          <a:p>
            <a:r>
              <a:rPr kumimoji="1" lang="en-US" altLang="zh-CN" sz="1200" b="0" i="0" u="none" strike="noStrike" kern="1200" dirty="0">
                <a:solidFill>
                  <a:schemeClr val="tx1"/>
                </a:solidFill>
                <a:effectLst/>
                <a:latin typeface="+mn-lt"/>
                <a:ea typeface="+mn-ea"/>
                <a:cs typeface="+mn-cs"/>
              </a:rPr>
              <a:t>And</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we</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will</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show</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our</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demo</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how</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to</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output</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it</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later.</a:t>
            </a:r>
            <a:endParaRPr kumimoji="1" lang="zh-CN" altLang="en-US" dirty="0"/>
          </a:p>
        </p:txBody>
      </p:sp>
      <p:sp>
        <p:nvSpPr>
          <p:cNvPr id="4" name="灯片编号占位符 3"/>
          <p:cNvSpPr>
            <a:spLocks noGrp="1"/>
          </p:cNvSpPr>
          <p:nvPr>
            <p:ph type="sldNum" sz="quarter" idx="5"/>
          </p:nvPr>
        </p:nvSpPr>
        <p:spPr/>
        <p:txBody>
          <a:bodyPr/>
          <a:lstStyle/>
          <a:p>
            <a:fld id="{8981F021-8927-7848-AB11-58CC4ABE312E}" type="slidenum">
              <a:rPr kumimoji="1" lang="zh-CN" altLang="en-US" smtClean="0"/>
              <a:t>14</a:t>
            </a:fld>
            <a:endParaRPr kumimoji="1" lang="zh-CN" altLang="en-US"/>
          </a:p>
        </p:txBody>
      </p:sp>
    </p:spTree>
    <p:extLst>
      <p:ext uri="{BB962C8B-B14F-4D97-AF65-F5344CB8AC3E}">
        <p14:creationId xmlns:p14="http://schemas.microsoft.com/office/powerpoint/2010/main" val="154028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Next</a:t>
            </a:r>
            <a:r>
              <a:rPr kumimoji="1" lang="zh-CN" altLang="en-US" dirty="0"/>
              <a:t> </a:t>
            </a:r>
            <a:r>
              <a:rPr kumimoji="1" lang="en-US" altLang="zh-CN" dirty="0"/>
              <a:t>I</a:t>
            </a:r>
            <a:r>
              <a:rPr kumimoji="1" lang="zh-CN" altLang="en-US" dirty="0"/>
              <a:t> </a:t>
            </a:r>
            <a:r>
              <a:rPr kumimoji="1" lang="en-US" altLang="zh-CN" dirty="0"/>
              <a:t>will</a:t>
            </a:r>
            <a:r>
              <a:rPr kumimoji="1" lang="zh-CN" altLang="en-US" dirty="0"/>
              <a:t> </a:t>
            </a:r>
            <a:r>
              <a:rPr kumimoji="1" lang="en-US" altLang="zh-CN" dirty="0"/>
              <a:t>show</a:t>
            </a:r>
            <a:r>
              <a:rPr kumimoji="1" lang="zh-CN" altLang="en-US" dirty="0"/>
              <a:t> </a:t>
            </a:r>
            <a:r>
              <a:rPr kumimoji="1" lang="en-US" altLang="zh-CN" dirty="0"/>
              <a:t>our</a:t>
            </a:r>
            <a:r>
              <a:rPr kumimoji="1" lang="zh-CN" altLang="en-US" dirty="0"/>
              <a:t> </a:t>
            </a:r>
            <a:r>
              <a:rPr kumimoji="1" lang="en-US" altLang="zh-CN" dirty="0"/>
              <a:t>rethink</a:t>
            </a:r>
            <a:r>
              <a:rPr kumimoji="1" lang="zh-CN" altLang="en-US" dirty="0"/>
              <a:t> </a:t>
            </a:r>
            <a:r>
              <a:rPr kumimoji="1" lang="en-US" altLang="zh-CN" dirty="0"/>
              <a:t>in</a:t>
            </a:r>
            <a:r>
              <a:rPr kumimoji="1" lang="zh-CN" altLang="en-US" dirty="0"/>
              <a:t> </a:t>
            </a:r>
            <a:r>
              <a:rPr kumimoji="1" lang="en-US" altLang="zh-CN" dirty="0"/>
              <a:t>these</a:t>
            </a:r>
            <a:r>
              <a:rPr kumimoji="1" lang="zh-CN" altLang="en-US" dirty="0"/>
              <a:t> </a:t>
            </a:r>
            <a:r>
              <a:rPr kumimoji="1" lang="en-US" altLang="zh-CN" dirty="0"/>
              <a:t>project.</a:t>
            </a:r>
          </a:p>
          <a:p>
            <a:r>
              <a:rPr kumimoji="1" lang="en-US" altLang="zh-CN" dirty="0"/>
              <a:t>Firstly,</a:t>
            </a:r>
            <a:r>
              <a:rPr kumimoji="1" lang="zh-CN" altLang="en-US" dirty="0"/>
              <a:t> </a:t>
            </a:r>
            <a:r>
              <a:rPr kumimoji="1" lang="en-US" altLang="zh-CN" dirty="0"/>
              <a:t>that</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whole</a:t>
            </a:r>
            <a:r>
              <a:rPr kumimoji="1" lang="zh-CN" altLang="en-US" dirty="0"/>
              <a:t> </a:t>
            </a:r>
            <a:r>
              <a:rPr kumimoji="1" lang="en-US" altLang="zh-CN" dirty="0"/>
              <a:t>complete</a:t>
            </a:r>
            <a:r>
              <a:rPr kumimoji="1" lang="zh-CN" altLang="en-US" dirty="0"/>
              <a:t> </a:t>
            </a:r>
            <a:r>
              <a:rPr kumimoji="1" lang="en-US" altLang="zh-CN" dirty="0"/>
              <a:t>object</a:t>
            </a:r>
            <a:r>
              <a:rPr kumimoji="1" lang="zh-CN" altLang="en-US" dirty="0"/>
              <a:t> </a:t>
            </a:r>
            <a:r>
              <a:rPr kumimoji="1" lang="en-US" altLang="zh-CN" dirty="0"/>
              <a:t>detective</a:t>
            </a:r>
            <a:r>
              <a:rPr kumimoji="1" lang="zh-CN" altLang="en-US" dirty="0"/>
              <a:t> </a:t>
            </a:r>
            <a:r>
              <a:rPr kumimoji="1" lang="en-US" altLang="zh-CN" dirty="0"/>
              <a:t>project,</a:t>
            </a:r>
            <a:r>
              <a:rPr kumimoji="1" lang="zh-CN" altLang="en-US" dirty="0"/>
              <a:t> </a:t>
            </a:r>
            <a:r>
              <a:rPr kumimoji="1" lang="en-US" altLang="zh-CN" dirty="0"/>
              <a:t>we</a:t>
            </a:r>
            <a:r>
              <a:rPr kumimoji="1" lang="zh-CN" altLang="en-US" dirty="0"/>
              <a:t> </a:t>
            </a:r>
            <a:r>
              <a:rPr kumimoji="1" lang="en-US" altLang="zh-CN" dirty="0"/>
              <a:t>should</a:t>
            </a:r>
            <a:r>
              <a:rPr kumimoji="1" lang="zh-CN" altLang="en-US" dirty="0"/>
              <a:t> </a:t>
            </a:r>
            <a:r>
              <a:rPr kumimoji="1" lang="en-US" altLang="zh-CN" dirty="0"/>
              <a:t>do</a:t>
            </a:r>
            <a:r>
              <a:rPr kumimoji="1" lang="zh-CN" altLang="en-US" dirty="0"/>
              <a:t> </a:t>
            </a:r>
            <a:r>
              <a:rPr kumimoji="1" lang="en-US" altLang="zh-CN" dirty="0"/>
              <a:t>everything</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original</a:t>
            </a:r>
            <a:r>
              <a:rPr kumimoji="1" lang="zh-CN" altLang="en-US" dirty="0"/>
              <a:t> </a:t>
            </a:r>
            <a:r>
              <a:rPr kumimoji="1" lang="en-US" altLang="zh-CN" dirty="0"/>
              <a:t>dataset</a:t>
            </a:r>
            <a:r>
              <a:rPr kumimoji="1" lang="zh-CN" altLang="en-US" dirty="0"/>
              <a:t> </a:t>
            </a:r>
            <a:r>
              <a:rPr kumimoji="1" lang="en-US" altLang="zh-CN" dirty="0"/>
              <a:t>processing</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and</a:t>
            </a:r>
            <a:r>
              <a:rPr kumimoji="1" lang="zh-CN" altLang="en-US" dirty="0"/>
              <a:t> </a:t>
            </a:r>
            <a:r>
              <a:rPr kumimoji="1" lang="en-US" altLang="zh-CN" dirty="0"/>
              <a:t>use</a:t>
            </a:r>
            <a:r>
              <a:rPr kumimoji="1" lang="zh-CN" altLang="en-US" dirty="0"/>
              <a:t> </a:t>
            </a:r>
            <a:r>
              <a:rPr kumimoji="1" lang="en-US" altLang="zh-CN" dirty="0"/>
              <a:t>many</a:t>
            </a:r>
            <a:r>
              <a:rPr kumimoji="1" lang="zh-CN" altLang="en-US" dirty="0"/>
              <a:t> </a:t>
            </a:r>
            <a:r>
              <a:rPr kumimoji="1" lang="en-US" altLang="zh-CN" dirty="0"/>
              <a:t>methods</a:t>
            </a:r>
            <a:r>
              <a:rPr kumimoji="1" lang="zh-CN" altLang="en-US" dirty="0"/>
              <a:t> </a:t>
            </a:r>
            <a:r>
              <a:rPr kumimoji="1" lang="en-US" altLang="zh-CN" dirty="0"/>
              <a:t>to</a:t>
            </a:r>
            <a:r>
              <a:rPr kumimoji="1" lang="zh-CN" altLang="en-US" dirty="0"/>
              <a:t> </a:t>
            </a:r>
            <a:r>
              <a:rPr kumimoji="1" lang="en-US" altLang="zh-CN" dirty="0"/>
              <a:t>optimize</a:t>
            </a:r>
            <a:r>
              <a:rPr kumimoji="1" lang="zh-CN" altLang="en-US" dirty="0"/>
              <a:t> </a:t>
            </a:r>
            <a:r>
              <a:rPr kumimoji="1" lang="en-US" altLang="zh-CN" dirty="0"/>
              <a:t>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Secondly,</a:t>
            </a:r>
            <a:r>
              <a:rPr kumimoji="1" lang="zh-CN" altLang="en-US" dirty="0"/>
              <a:t> </a:t>
            </a:r>
            <a:r>
              <a:rPr kumimoji="1" lang="en-US" altLang="zh-CN" dirty="0"/>
              <a:t>We</a:t>
            </a:r>
            <a:r>
              <a:rPr kumimoji="1" lang="zh-CN" altLang="en-US" dirty="0"/>
              <a:t> </a:t>
            </a:r>
            <a:r>
              <a:rPr kumimoji="1" lang="en-US" altLang="zh-CN" dirty="0"/>
              <a:t>learned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YOLO</a:t>
            </a:r>
            <a:r>
              <a:rPr kumimoji="1" lang="zh-CN" altLang="en-US" dirty="0"/>
              <a:t> </a:t>
            </a:r>
            <a:r>
              <a:rPr kumimoji="1" lang="en-US" altLang="zh-CN" dirty="0"/>
              <a:t>to</a:t>
            </a:r>
            <a:r>
              <a:rPr kumimoji="1" lang="zh-CN" altLang="en-US" dirty="0"/>
              <a:t> </a:t>
            </a:r>
            <a:r>
              <a:rPr kumimoji="1" lang="en-US" altLang="zh-CN" dirty="0"/>
              <a:t>detect</a:t>
            </a:r>
            <a:r>
              <a:rPr kumimoji="1" lang="zh-CN" altLang="en-US" dirty="0"/>
              <a:t> </a:t>
            </a:r>
            <a:r>
              <a:rPr kumimoji="1" lang="en-US" altLang="zh-CN" dirty="0"/>
              <a:t>different</a:t>
            </a:r>
            <a:r>
              <a:rPr kumimoji="1" lang="zh-CN" altLang="en-US" dirty="0"/>
              <a:t> </a:t>
            </a:r>
            <a:r>
              <a:rPr kumimoji="1" lang="en-US" altLang="zh-CN" dirty="0"/>
              <a:t>objects.</a:t>
            </a:r>
          </a:p>
          <a:p>
            <a:r>
              <a:rPr kumimoji="1" lang="en-US" altLang="zh-CN" dirty="0"/>
              <a:t>Thirdly,</a:t>
            </a:r>
            <a:r>
              <a:rPr kumimoji="1" lang="zh-CN" altLang="en-US" dirty="0"/>
              <a:t> </a:t>
            </a:r>
            <a:r>
              <a:rPr kumimoji="1" lang="en-US" altLang="zh-CN" dirty="0"/>
              <a:t>We</a:t>
            </a:r>
            <a:r>
              <a:rPr kumimoji="1" lang="zh-CN" altLang="en-US" dirty="0"/>
              <a:t> </a:t>
            </a:r>
            <a:r>
              <a:rPr kumimoji="1" lang="en-US" altLang="zh-CN" dirty="0"/>
              <a:t>learned</a:t>
            </a:r>
            <a:r>
              <a:rPr kumimoji="1" lang="zh-CN" altLang="en-US" dirty="0"/>
              <a:t> </a:t>
            </a:r>
            <a:r>
              <a:rPr kumimoji="1" lang="en-US" altLang="zh-CN" dirty="0"/>
              <a:t>many</a:t>
            </a:r>
            <a:r>
              <a:rPr kumimoji="1" lang="zh-CN" altLang="en-US" dirty="0"/>
              <a:t> </a:t>
            </a:r>
            <a:r>
              <a:rPr kumimoji="1" lang="en-US" altLang="zh-CN" dirty="0"/>
              <a:t>different</a:t>
            </a:r>
            <a:r>
              <a:rPr kumimoji="1" lang="zh-CN" altLang="en-US" dirty="0"/>
              <a:t> </a:t>
            </a:r>
            <a:r>
              <a:rPr kumimoji="1" lang="en-US" altLang="zh-CN" dirty="0"/>
              <a:t>augment</a:t>
            </a:r>
            <a:r>
              <a:rPr kumimoji="1" lang="zh-CN" altLang="en-US" dirty="0"/>
              <a:t> </a:t>
            </a:r>
            <a:r>
              <a:rPr kumimoji="1" lang="en-US" altLang="zh-CN" dirty="0"/>
              <a:t>and</a:t>
            </a:r>
            <a:r>
              <a:rPr kumimoji="1" lang="zh-CN" altLang="en-US" dirty="0"/>
              <a:t> </a:t>
            </a:r>
            <a:r>
              <a:rPr kumimoji="1" lang="en-US" altLang="zh-CN" dirty="0"/>
              <a:t>pre-processing</a:t>
            </a:r>
            <a:r>
              <a:rPr kumimoji="1" lang="zh-CN" altLang="en-US" dirty="0"/>
              <a:t> </a:t>
            </a:r>
            <a:r>
              <a:rPr kumimoji="1" lang="en-US" altLang="zh-CN" dirty="0"/>
              <a:t>methods.</a:t>
            </a:r>
            <a:r>
              <a:rPr kumimoji="1" lang="zh-CN" altLang="en-US" dirty="0"/>
              <a:t> </a:t>
            </a:r>
            <a:r>
              <a:rPr kumimoji="1" lang="en-US" altLang="zh-CN" dirty="0"/>
              <a:t>And</a:t>
            </a:r>
            <a:r>
              <a:rPr kumimoji="1" lang="zh-CN" altLang="en-US" dirty="0"/>
              <a:t> </a:t>
            </a:r>
            <a:r>
              <a:rPr kumimoji="1" lang="en-US" altLang="zh-CN" dirty="0"/>
              <a:t>for</a:t>
            </a:r>
            <a:r>
              <a:rPr kumimoji="1" lang="zh-CN" altLang="en-US" dirty="0"/>
              <a:t> </a:t>
            </a:r>
            <a:r>
              <a:rPr kumimoji="1" lang="en-US" altLang="zh-CN" dirty="0"/>
              <a:t>some</a:t>
            </a:r>
            <a:r>
              <a:rPr kumimoji="1" lang="zh-CN" altLang="en-US" dirty="0"/>
              <a:t> </a:t>
            </a:r>
            <a:r>
              <a:rPr kumimoji="1" lang="en-US" altLang="zh-CN" dirty="0"/>
              <a:t>cases,</a:t>
            </a:r>
            <a:r>
              <a:rPr kumimoji="1" lang="zh-CN" altLang="en-US" dirty="0"/>
              <a:t> </a:t>
            </a:r>
            <a:r>
              <a:rPr kumimoji="1" lang="en-US" altLang="zh-CN" dirty="0"/>
              <a:t>some</a:t>
            </a:r>
            <a:r>
              <a:rPr kumimoji="1" lang="zh-CN" altLang="en-US" dirty="0"/>
              <a:t> </a:t>
            </a:r>
            <a:r>
              <a:rPr kumimoji="1" lang="en-US" altLang="zh-CN" dirty="0"/>
              <a:t>augments</a:t>
            </a:r>
            <a:r>
              <a:rPr kumimoji="1" lang="zh-CN" altLang="en-US" dirty="0"/>
              <a:t> </a:t>
            </a:r>
            <a:r>
              <a:rPr kumimoji="1" lang="en-US" altLang="zh-CN" dirty="0"/>
              <a:t>could</a:t>
            </a:r>
            <a:r>
              <a:rPr kumimoji="1" lang="zh-CN" altLang="en-US" dirty="0"/>
              <a:t> </a:t>
            </a:r>
            <a:r>
              <a:rPr kumimoji="1" lang="en-US" altLang="zh-CN" dirty="0"/>
              <a:t>not</a:t>
            </a:r>
            <a:r>
              <a:rPr kumimoji="1" lang="zh-CN" altLang="en-US" dirty="0"/>
              <a:t> </a:t>
            </a:r>
            <a:r>
              <a:rPr kumimoji="1" lang="en-US" altLang="zh-CN" dirty="0"/>
              <a:t>help</a:t>
            </a:r>
            <a:r>
              <a:rPr kumimoji="1" lang="zh-CN" altLang="en-US" dirty="0"/>
              <a:t> </a:t>
            </a:r>
            <a:r>
              <a:rPr kumimoji="1" lang="en-US" altLang="zh-CN" dirty="0"/>
              <a:t>us</a:t>
            </a:r>
            <a:r>
              <a:rPr kumimoji="1" lang="zh-CN" altLang="en-US" dirty="0"/>
              <a:t> </a:t>
            </a:r>
            <a:r>
              <a:rPr kumimoji="1" lang="en-US" altLang="zh-CN" dirty="0"/>
              <a:t>get</a:t>
            </a:r>
            <a:r>
              <a:rPr kumimoji="1" lang="zh-CN" altLang="en-US" dirty="0"/>
              <a:t> </a:t>
            </a:r>
            <a:r>
              <a:rPr kumimoji="1" lang="en-US" altLang="zh-CN" dirty="0"/>
              <a:t>a</a:t>
            </a:r>
            <a:r>
              <a:rPr kumimoji="1" lang="zh-CN" altLang="en-US" dirty="0"/>
              <a:t> </a:t>
            </a:r>
            <a:r>
              <a:rPr kumimoji="1" lang="en-US" altLang="zh-CN" dirty="0"/>
              <a:t>better</a:t>
            </a:r>
            <a:r>
              <a:rPr kumimoji="1" lang="zh-CN" altLang="en-US" dirty="0"/>
              <a:t> </a:t>
            </a:r>
            <a:r>
              <a:rPr kumimoji="1" lang="en-US" altLang="zh-CN" dirty="0"/>
              <a:t>results,</a:t>
            </a:r>
            <a:r>
              <a:rPr kumimoji="1" lang="zh-CN" altLang="en-US" dirty="0"/>
              <a:t> </a:t>
            </a:r>
            <a:r>
              <a:rPr kumimoji="1" lang="en-CA" altLang="zh-CN" dirty="0"/>
              <a:t>oppositely</a:t>
            </a:r>
            <a:r>
              <a:rPr kumimoji="1" lang="en-US" altLang="zh-CN" dirty="0"/>
              <a:t>,</a:t>
            </a:r>
            <a:r>
              <a:rPr kumimoji="1" lang="zh-CN" altLang="en-US" dirty="0"/>
              <a:t> </a:t>
            </a:r>
            <a:r>
              <a:rPr kumimoji="1" lang="en-US" altLang="zh-CN" dirty="0"/>
              <a:t>it</a:t>
            </a:r>
            <a:r>
              <a:rPr kumimoji="1" lang="zh-CN" altLang="en-US" dirty="0"/>
              <a:t> </a:t>
            </a:r>
            <a:r>
              <a:rPr kumimoji="1" lang="en-US" altLang="zh-CN" dirty="0"/>
              <a:t>may</a:t>
            </a:r>
            <a:r>
              <a:rPr kumimoji="1" lang="zh-CN" altLang="en-US" dirty="0"/>
              <a:t> </a:t>
            </a:r>
            <a:r>
              <a:rPr kumimoji="1" lang="en-CA" altLang="zh-CN" dirty="0"/>
              <a:t>pollute</a:t>
            </a:r>
            <a:r>
              <a:rPr kumimoji="1" lang="zh-CN" altLang="en-US" dirty="0"/>
              <a:t> </a:t>
            </a:r>
            <a:r>
              <a:rPr kumimoji="1" lang="en-US" altLang="zh-CN" dirty="0"/>
              <a:t>the</a:t>
            </a:r>
            <a:r>
              <a:rPr kumimoji="1" lang="zh-CN" altLang="en-US" dirty="0"/>
              <a:t> </a:t>
            </a:r>
            <a:r>
              <a:rPr kumimoji="1" lang="en-US" altLang="zh-CN" dirty="0"/>
              <a:t>dataset.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a:t>
            </a:r>
            <a:r>
              <a:rPr kumimoji="1" lang="zh-CN" altLang="en-US" dirty="0"/>
              <a:t> </a:t>
            </a:r>
            <a:r>
              <a:rPr kumimoji="1" lang="en-US" altLang="zh-CN" dirty="0"/>
              <a:t>last</a:t>
            </a:r>
            <a:r>
              <a:rPr kumimoji="1" lang="zh-CN" altLang="en-US" dirty="0"/>
              <a:t> </a:t>
            </a:r>
            <a:r>
              <a:rPr kumimoji="1" lang="en-US" altLang="zh-CN" dirty="0"/>
              <a:t>is</a:t>
            </a:r>
            <a:r>
              <a:rPr kumimoji="1" lang="zh-CN" altLang="en-US" dirty="0"/>
              <a:t> </a:t>
            </a:r>
            <a:r>
              <a:rPr kumimoji="1" lang="en-US" altLang="zh-CN" dirty="0"/>
              <a:t>We</a:t>
            </a:r>
            <a:r>
              <a:rPr kumimoji="1" lang="zh-CN" altLang="en-US" dirty="0"/>
              <a:t> </a:t>
            </a:r>
            <a:r>
              <a:rPr kumimoji="1" lang="en-US" altLang="zh-CN" dirty="0"/>
              <a:t>tried</a:t>
            </a:r>
            <a:r>
              <a:rPr kumimoji="1" lang="zh-CN" altLang="en-US" dirty="0"/>
              <a:t> </a:t>
            </a:r>
            <a:r>
              <a:rPr kumimoji="1" lang="en-US" altLang="zh-CN" dirty="0"/>
              <a:t>many</a:t>
            </a:r>
            <a:r>
              <a:rPr kumimoji="1" lang="zh-CN" altLang="en-US" dirty="0"/>
              <a:t> </a:t>
            </a:r>
            <a:r>
              <a:rPr kumimoji="1" lang="en-US" altLang="zh-CN" dirty="0"/>
              <a:t>ways</a:t>
            </a:r>
            <a:r>
              <a:rPr kumimoji="1" lang="zh-CN" altLang="en-US" dirty="0"/>
              <a:t> </a:t>
            </a:r>
            <a:r>
              <a:rPr kumimoji="1" lang="en-US" altLang="zh-CN" dirty="0"/>
              <a:t>to</a:t>
            </a:r>
            <a:r>
              <a:rPr kumimoji="1" lang="zh-CN" altLang="en-US" dirty="0"/>
              <a:t> </a:t>
            </a:r>
            <a:r>
              <a:rPr kumimoji="1" lang="en-US" altLang="zh-CN" dirty="0"/>
              <a:t>promote</a:t>
            </a:r>
            <a:r>
              <a:rPr kumimoji="1" lang="zh-CN" altLang="en-US" dirty="0"/>
              <a:t> </a:t>
            </a:r>
            <a:r>
              <a:rPr kumimoji="1" lang="en-US" altLang="zh-CN" dirty="0"/>
              <a:t>the</a:t>
            </a:r>
            <a:r>
              <a:rPr kumimoji="1" lang="zh-CN" altLang="en-US" dirty="0"/>
              <a:t> </a:t>
            </a:r>
            <a:r>
              <a:rPr kumimoji="1" lang="en-US" altLang="zh-CN" dirty="0"/>
              <a:t>precision,</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different</a:t>
            </a:r>
            <a:r>
              <a:rPr kumimoji="1" lang="zh-CN" altLang="en-US" dirty="0"/>
              <a:t> </a:t>
            </a:r>
            <a:r>
              <a:rPr kumimoji="1" lang="en-US" altLang="zh-CN" dirty="0"/>
              <a:t>trained-weight</a:t>
            </a:r>
            <a:r>
              <a:rPr kumimoji="1" lang="zh-CN" altLang="en-US" dirty="0"/>
              <a:t> </a:t>
            </a:r>
            <a:r>
              <a:rPr kumimoji="1" lang="en-US" altLang="zh-CN" dirty="0"/>
              <a:t>from</a:t>
            </a:r>
            <a:r>
              <a:rPr kumimoji="1" lang="zh-CN" altLang="en-US" dirty="0"/>
              <a:t> </a:t>
            </a:r>
            <a:r>
              <a:rPr kumimoji="1" lang="en-US" altLang="zh-CN" dirty="0"/>
              <a:t>GitHub,</a:t>
            </a:r>
            <a:r>
              <a:rPr kumimoji="1" lang="zh-CN" altLang="en-US" dirty="0"/>
              <a:t> </a:t>
            </a:r>
            <a:r>
              <a:rPr kumimoji="1" lang="en-US" altLang="zh-CN" dirty="0"/>
              <a:t>many</a:t>
            </a:r>
            <a:r>
              <a:rPr kumimoji="1" lang="zh-CN" altLang="en-US" dirty="0"/>
              <a:t> </a:t>
            </a:r>
            <a:r>
              <a:rPr kumimoji="1" lang="en-US" altLang="zh-CN" dirty="0"/>
              <a:t>augment</a:t>
            </a:r>
            <a:r>
              <a:rPr kumimoji="1" lang="zh-CN" altLang="en-US" dirty="0"/>
              <a:t> </a:t>
            </a:r>
            <a:r>
              <a:rPr kumimoji="1" lang="en-US" altLang="zh-CN" dirty="0"/>
              <a:t>and</a:t>
            </a:r>
            <a:r>
              <a:rPr kumimoji="1" lang="zh-CN" altLang="en-US" dirty="0"/>
              <a:t> </a:t>
            </a:r>
            <a:r>
              <a:rPr kumimoji="1" lang="en-US" altLang="zh-CN" dirty="0"/>
              <a:t>pre-processing,</a:t>
            </a:r>
            <a:r>
              <a:rPr kumimoji="1" lang="zh-CN" altLang="en-US" dirty="0"/>
              <a:t> </a:t>
            </a:r>
            <a:r>
              <a:rPr kumimoji="1" lang="en-US" altLang="zh-CN" dirty="0"/>
              <a:t>but</a:t>
            </a:r>
            <a:r>
              <a:rPr kumimoji="1" lang="zh-CN" altLang="en-US" dirty="0"/>
              <a:t> </a:t>
            </a:r>
            <a:r>
              <a:rPr kumimoji="1" lang="en-US" altLang="zh-CN" dirty="0"/>
              <a:t>it</a:t>
            </a:r>
            <a:r>
              <a:rPr kumimoji="1" lang="zh-CN" altLang="en-US" dirty="0"/>
              <a:t> </a:t>
            </a:r>
            <a:r>
              <a:rPr kumimoji="1" lang="en-US" altLang="zh-CN" dirty="0"/>
              <a:t>could</a:t>
            </a:r>
            <a:r>
              <a:rPr kumimoji="1" lang="zh-CN" altLang="en-US" dirty="0"/>
              <a:t> </a:t>
            </a:r>
            <a:r>
              <a:rPr kumimoji="1" lang="en-US" altLang="zh-CN" dirty="0"/>
              <a:t>not</a:t>
            </a:r>
            <a:r>
              <a:rPr kumimoji="1" lang="zh-CN" altLang="en-US" dirty="0"/>
              <a:t> </a:t>
            </a:r>
            <a:r>
              <a:rPr kumimoji="1" lang="en-US" altLang="zh-CN" dirty="0"/>
              <a:t>get</a:t>
            </a:r>
            <a:r>
              <a:rPr kumimoji="1" lang="zh-CN" altLang="en-US" dirty="0"/>
              <a:t> </a:t>
            </a:r>
            <a:r>
              <a:rPr kumimoji="1" lang="en-US" altLang="zh-CN" dirty="0"/>
              <a:t>a</a:t>
            </a:r>
            <a:r>
              <a:rPr kumimoji="1" lang="zh-CN" altLang="en-US" dirty="0"/>
              <a:t> </a:t>
            </a:r>
            <a:r>
              <a:rPr kumimoji="1" lang="en-US" altLang="zh-CN" dirty="0"/>
              <a:t>obviously</a:t>
            </a:r>
            <a:r>
              <a:rPr kumimoji="1" lang="zh-CN" altLang="en-US" dirty="0"/>
              <a:t> </a:t>
            </a:r>
            <a:r>
              <a:rPr kumimoji="1" lang="en-US" altLang="zh-CN" dirty="0"/>
              <a:t>promotion.</a:t>
            </a:r>
            <a:r>
              <a:rPr kumimoji="1" lang="zh-CN" altLang="en-US" dirty="0"/>
              <a:t>  </a:t>
            </a:r>
            <a:r>
              <a:rPr kumimoji="1" lang="en-US" altLang="zh-CN" dirty="0"/>
              <a:t>After</a:t>
            </a:r>
            <a:r>
              <a:rPr kumimoji="1" lang="zh-CN" altLang="en-US" dirty="0"/>
              <a:t> </a:t>
            </a:r>
            <a:r>
              <a:rPr kumimoji="1" lang="en-US" altLang="zh-CN" dirty="0"/>
              <a:t>deeply</a:t>
            </a:r>
            <a:r>
              <a:rPr kumimoji="1" lang="zh-CN" altLang="en-US" dirty="0"/>
              <a:t> </a:t>
            </a:r>
            <a:r>
              <a:rPr kumimoji="1" lang="en-US" altLang="zh-CN" dirty="0"/>
              <a:t>analyzing,</a:t>
            </a:r>
            <a:r>
              <a:rPr kumimoji="1" lang="zh-CN" altLang="en-US" dirty="0"/>
              <a:t> </a:t>
            </a:r>
            <a:r>
              <a:rPr kumimoji="1" lang="en-US" altLang="zh-CN" dirty="0"/>
              <a:t>we</a:t>
            </a:r>
            <a:r>
              <a:rPr kumimoji="1" lang="zh-CN" altLang="en-US" dirty="0"/>
              <a:t> </a:t>
            </a:r>
            <a:r>
              <a:rPr kumimoji="1" lang="en-US" altLang="zh-CN" dirty="0"/>
              <a:t>thought</a:t>
            </a:r>
            <a:r>
              <a:rPr kumimoji="1" lang="zh-CN" altLang="en-US" dirty="0"/>
              <a:t> </a:t>
            </a:r>
            <a:r>
              <a:rPr kumimoji="1" lang="en-US" altLang="zh-CN" dirty="0"/>
              <a:t>maybe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mainly</a:t>
            </a:r>
            <a:r>
              <a:rPr kumimoji="1" lang="zh-CN" altLang="en-US" dirty="0"/>
              <a:t> </a:t>
            </a:r>
            <a:r>
              <a:rPr kumimoji="1" lang="en-US" altLang="zh-CN" dirty="0"/>
              <a:t>reasons:</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8981F021-8927-7848-AB11-58CC4ABE312E}" type="slidenum">
              <a:rPr kumimoji="1" lang="zh-CN" altLang="en-US" smtClean="0"/>
              <a:t>15</a:t>
            </a:fld>
            <a:endParaRPr kumimoji="1" lang="zh-CN" altLang="en-US"/>
          </a:p>
        </p:txBody>
      </p:sp>
    </p:spTree>
    <p:extLst>
      <p:ext uri="{BB962C8B-B14F-4D97-AF65-F5344CB8AC3E}">
        <p14:creationId xmlns:p14="http://schemas.microsoft.com/office/powerpoint/2010/main" val="643216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These</a:t>
            </a:r>
            <a:r>
              <a:rPr kumimoji="1" lang="zh-CN" altLang="en-US" dirty="0"/>
              <a:t> </a:t>
            </a:r>
            <a:r>
              <a:rPr kumimoji="1" lang="en-US" altLang="zh-CN" dirty="0"/>
              <a:t>pictures</a:t>
            </a:r>
            <a:r>
              <a:rPr kumimoji="1" lang="zh-CN" altLang="en-US" dirty="0"/>
              <a:t> </a:t>
            </a:r>
            <a:r>
              <a:rPr kumimoji="1" lang="en-US" altLang="zh-CN" dirty="0"/>
              <a:t>are</a:t>
            </a:r>
            <a:r>
              <a:rPr kumimoji="1" lang="zh-CN" altLang="en-US" dirty="0"/>
              <a:t> </a:t>
            </a:r>
            <a:r>
              <a:rPr kumimoji="1" lang="en-US" altLang="zh-CN" dirty="0"/>
              <a:t>very</a:t>
            </a:r>
            <a:r>
              <a:rPr kumimoji="1" lang="zh-CN" altLang="en-US" dirty="0"/>
              <a:t> </a:t>
            </a:r>
            <a:r>
              <a:rPr kumimoji="1" lang="en-US" altLang="zh-CN" dirty="0"/>
              <a:t>complex,</a:t>
            </a:r>
            <a:r>
              <a:rPr kumimoji="1" lang="zh-CN" altLang="en-US" dirty="0"/>
              <a:t> </a:t>
            </a:r>
            <a:r>
              <a:rPr kumimoji="1" lang="en-US" altLang="zh-CN" dirty="0"/>
              <a:t>we</a:t>
            </a:r>
            <a:r>
              <a:rPr kumimoji="1" lang="zh-CN" altLang="en-US" dirty="0"/>
              <a:t> </a:t>
            </a:r>
            <a:r>
              <a:rPr kumimoji="1" lang="en-US" altLang="zh-CN" dirty="0"/>
              <a:t>could</a:t>
            </a:r>
            <a:r>
              <a:rPr kumimoji="1" lang="zh-CN" altLang="en-US" dirty="0"/>
              <a:t> </a:t>
            </a:r>
            <a:r>
              <a:rPr kumimoji="1" lang="en-US" altLang="zh-CN" dirty="0"/>
              <a:t>not</a:t>
            </a:r>
            <a:r>
              <a:rPr kumimoji="1" lang="zh-CN" altLang="en-US" dirty="0"/>
              <a:t> </a:t>
            </a:r>
            <a:r>
              <a:rPr kumimoji="1" lang="en-US" altLang="zh-CN" dirty="0"/>
              <a:t>find</a:t>
            </a:r>
            <a:r>
              <a:rPr kumimoji="1" lang="zh-CN" altLang="en-US" dirty="0"/>
              <a:t> </a:t>
            </a:r>
            <a:r>
              <a:rPr kumimoji="1" lang="en-US" altLang="zh-CN" dirty="0"/>
              <a:t>all</a:t>
            </a:r>
            <a:r>
              <a:rPr kumimoji="1" lang="zh-CN" altLang="en-US" dirty="0"/>
              <a:t> </a:t>
            </a:r>
            <a:r>
              <a:rPr kumimoji="1" lang="en-US" altLang="zh-CN" dirty="0"/>
              <a:t>of</a:t>
            </a:r>
            <a:r>
              <a:rPr kumimoji="1" lang="zh-CN" altLang="en-US" dirty="0"/>
              <a:t> </a:t>
            </a:r>
            <a:r>
              <a:rPr kumimoji="1" lang="en-US" altLang="zh-CN" dirty="0"/>
              <a:t>them.</a:t>
            </a:r>
          </a:p>
          <a:p>
            <a:r>
              <a:rPr kumimoji="1" lang="en-US" altLang="zh-CN" dirty="0"/>
              <a:t>For</a:t>
            </a:r>
            <a:r>
              <a:rPr kumimoji="1" lang="zh-CN" altLang="en-US" dirty="0"/>
              <a:t> </a:t>
            </a:r>
            <a:r>
              <a:rPr kumimoji="1" lang="en-US" altLang="zh-CN" dirty="0"/>
              <a:t>example,</a:t>
            </a:r>
            <a:r>
              <a:rPr kumimoji="1" lang="zh-CN" altLang="en-US" dirty="0"/>
              <a:t> </a:t>
            </a:r>
            <a:r>
              <a:rPr kumimoji="1" lang="en-US" altLang="zh-CN" dirty="0"/>
              <a:t>you</a:t>
            </a:r>
            <a:r>
              <a:rPr kumimoji="1" lang="zh-CN" altLang="en-US" dirty="0"/>
              <a:t> </a:t>
            </a:r>
            <a:r>
              <a:rPr kumimoji="1" lang="en-US" altLang="zh-CN" dirty="0"/>
              <a:t>can</a:t>
            </a:r>
            <a:r>
              <a:rPr kumimoji="1" lang="zh-CN" altLang="en-US" dirty="0"/>
              <a:t> </a:t>
            </a:r>
            <a:r>
              <a:rPr kumimoji="1" lang="en-US" altLang="zh-CN" dirty="0"/>
              <a:t>see</a:t>
            </a:r>
            <a:r>
              <a:rPr kumimoji="1" lang="zh-CN" altLang="en-US" dirty="0"/>
              <a:t> </a:t>
            </a:r>
            <a:r>
              <a:rPr kumimoji="1" lang="en-US" altLang="zh-CN" dirty="0"/>
              <a:t>there</a:t>
            </a:r>
            <a:r>
              <a:rPr kumimoji="1" lang="zh-CN" altLang="en-US" dirty="0"/>
              <a:t> </a:t>
            </a:r>
            <a:r>
              <a:rPr kumimoji="1" lang="en-US" altLang="zh-CN" dirty="0"/>
              <a:t>and</a:t>
            </a:r>
            <a:r>
              <a:rPr kumimoji="1" lang="zh-CN" altLang="en-US" dirty="0"/>
              <a:t> </a:t>
            </a:r>
            <a:r>
              <a:rPr kumimoji="1" lang="en-US" altLang="zh-CN" dirty="0"/>
              <a:t>there,</a:t>
            </a:r>
            <a:r>
              <a:rPr kumimoji="1" lang="zh-CN" altLang="en-US" dirty="0"/>
              <a:t> </a:t>
            </a:r>
            <a:r>
              <a:rPr kumimoji="1" lang="en-US" altLang="zh-CN" dirty="0"/>
              <a:t>we</a:t>
            </a:r>
            <a:r>
              <a:rPr kumimoji="1" lang="zh-CN" altLang="en-US" dirty="0"/>
              <a:t> </a:t>
            </a:r>
            <a:r>
              <a:rPr kumimoji="1" lang="en-US" altLang="zh-CN" dirty="0"/>
              <a:t>could</a:t>
            </a:r>
            <a:r>
              <a:rPr kumimoji="1" lang="zh-CN" altLang="en-US" dirty="0"/>
              <a:t> </a:t>
            </a:r>
            <a:r>
              <a:rPr kumimoji="1" lang="en-US" altLang="zh-CN" dirty="0"/>
              <a:t>not</a:t>
            </a:r>
            <a:r>
              <a:rPr kumimoji="1" lang="zh-CN" altLang="en-US" dirty="0"/>
              <a:t> </a:t>
            </a:r>
            <a:r>
              <a:rPr kumimoji="1" lang="en-US" altLang="zh-CN" dirty="0"/>
              <a:t>divide</a:t>
            </a:r>
            <a:r>
              <a:rPr kumimoji="1" lang="zh-CN" altLang="en-US" dirty="0"/>
              <a:t> </a:t>
            </a:r>
            <a:r>
              <a:rPr kumimoji="1" lang="en-US" altLang="zh-CN" dirty="0"/>
              <a:t>it.</a:t>
            </a:r>
          </a:p>
        </p:txBody>
      </p:sp>
      <p:sp>
        <p:nvSpPr>
          <p:cNvPr id="4" name="灯片编号占位符 3"/>
          <p:cNvSpPr>
            <a:spLocks noGrp="1"/>
          </p:cNvSpPr>
          <p:nvPr>
            <p:ph type="sldNum" sz="quarter" idx="5"/>
          </p:nvPr>
        </p:nvSpPr>
        <p:spPr/>
        <p:txBody>
          <a:bodyPr/>
          <a:lstStyle/>
          <a:p>
            <a:fld id="{8981F021-8927-7848-AB11-58CC4ABE312E}" type="slidenum">
              <a:rPr kumimoji="1" lang="zh-CN" altLang="en-US" smtClean="0"/>
              <a:t>16</a:t>
            </a:fld>
            <a:endParaRPr kumimoji="1" lang="zh-CN" altLang="en-US"/>
          </a:p>
        </p:txBody>
      </p:sp>
    </p:spTree>
    <p:extLst>
      <p:ext uri="{BB962C8B-B14F-4D97-AF65-F5344CB8AC3E}">
        <p14:creationId xmlns:p14="http://schemas.microsoft.com/office/powerpoint/2010/main" val="2361529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But,</a:t>
            </a:r>
            <a:r>
              <a:rPr kumimoji="1" lang="zh-CN" altLang="en-US" dirty="0"/>
              <a:t> </a:t>
            </a:r>
            <a:r>
              <a:rPr kumimoji="1" lang="en-US" altLang="zh-CN" dirty="0"/>
              <a:t>the</a:t>
            </a:r>
            <a:r>
              <a:rPr kumimoji="1" lang="zh-CN" altLang="en-US" dirty="0"/>
              <a:t> </a:t>
            </a:r>
            <a:r>
              <a:rPr kumimoji="1" lang="en-US" altLang="zh-CN" dirty="0"/>
              <a:t>machine</a:t>
            </a:r>
            <a:r>
              <a:rPr kumimoji="1" lang="zh-CN" altLang="en-US" dirty="0"/>
              <a:t> </a:t>
            </a:r>
            <a:r>
              <a:rPr kumimoji="1" lang="en-US" altLang="zh-CN" dirty="0"/>
              <a:t>may</a:t>
            </a:r>
            <a:r>
              <a:rPr kumimoji="1" lang="zh-CN" altLang="en-US" dirty="0"/>
              <a:t> </a:t>
            </a:r>
            <a:r>
              <a:rPr kumimoji="1" lang="en-US" altLang="zh-CN" dirty="0"/>
              <a:t>find</a:t>
            </a:r>
            <a:r>
              <a:rPr kumimoji="1" lang="zh-CN" altLang="en-US" dirty="0"/>
              <a:t> </a:t>
            </a:r>
            <a:r>
              <a:rPr kumimoji="1" lang="en-US" altLang="zh-CN" dirty="0"/>
              <a:t>more</a:t>
            </a:r>
            <a:r>
              <a:rPr kumimoji="1" lang="zh-CN" altLang="en-US" dirty="0"/>
              <a:t> </a:t>
            </a:r>
            <a:r>
              <a:rPr kumimoji="1" lang="en-US" altLang="zh-CN" dirty="0"/>
              <a:t>tress</a:t>
            </a:r>
            <a:r>
              <a:rPr kumimoji="1" lang="zh-CN" altLang="en-US" dirty="0"/>
              <a:t> </a:t>
            </a:r>
            <a:r>
              <a:rPr kumimoji="1" lang="en-US" altLang="zh-CN" dirty="0"/>
              <a:t>than</a:t>
            </a:r>
            <a:r>
              <a:rPr kumimoji="1" lang="zh-CN" altLang="en-US" dirty="0"/>
              <a:t> </a:t>
            </a:r>
            <a:r>
              <a:rPr kumimoji="1" lang="en-US" altLang="zh-CN" dirty="0"/>
              <a:t>we</a:t>
            </a:r>
            <a:r>
              <a:rPr kumimoji="1" lang="zh-CN" altLang="en-US" dirty="0"/>
              <a:t> </a:t>
            </a:r>
            <a:r>
              <a:rPr kumimoji="1" lang="en-US" altLang="zh-CN" dirty="0"/>
              <a:t>did.</a:t>
            </a:r>
            <a:r>
              <a:rPr kumimoji="1" lang="zh-CN" altLang="en-US" dirty="0"/>
              <a:t> </a:t>
            </a:r>
            <a:r>
              <a:rPr kumimoji="1" lang="en-US" altLang="zh-CN" dirty="0"/>
              <a:t>You</a:t>
            </a:r>
            <a:r>
              <a:rPr kumimoji="1" lang="zh-CN" altLang="en-US" dirty="0"/>
              <a:t> </a:t>
            </a:r>
            <a:r>
              <a:rPr kumimoji="1" lang="en-US" altLang="zh-CN" dirty="0"/>
              <a:t>can</a:t>
            </a:r>
            <a:r>
              <a:rPr kumimoji="1" lang="zh-CN" altLang="en-US" dirty="0"/>
              <a:t> </a:t>
            </a:r>
            <a:r>
              <a:rPr kumimoji="1" lang="en-US" altLang="zh-CN" dirty="0"/>
              <a:t>see,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many</a:t>
            </a:r>
            <a:r>
              <a:rPr kumimoji="1" lang="zh-CN" altLang="en-US" dirty="0"/>
              <a:t> </a:t>
            </a:r>
            <a:r>
              <a:rPr kumimoji="1" lang="en-US" altLang="zh-CN" dirty="0"/>
              <a:t>areas</a:t>
            </a:r>
            <a:r>
              <a:rPr kumimoji="1" lang="zh-CN" altLang="en-US" dirty="0"/>
              <a:t> </a:t>
            </a:r>
            <a:r>
              <a:rPr kumimoji="1" lang="en-US" altLang="zh-CN" dirty="0"/>
              <a:t>that</a:t>
            </a:r>
            <a:r>
              <a:rPr kumimoji="1" lang="zh-CN" altLang="en-US" dirty="0"/>
              <a:t> </a:t>
            </a:r>
            <a:r>
              <a:rPr kumimoji="1" lang="en-US" altLang="zh-CN" dirty="0"/>
              <a:t>we</a:t>
            </a:r>
            <a:r>
              <a:rPr kumimoji="1" lang="zh-CN" altLang="en-US" dirty="0"/>
              <a:t> </a:t>
            </a:r>
            <a:r>
              <a:rPr kumimoji="1" lang="en-US" altLang="zh-CN" dirty="0"/>
              <a:t>did</a:t>
            </a:r>
            <a:r>
              <a:rPr kumimoji="1" lang="zh-CN" altLang="en-US" dirty="0"/>
              <a:t> </a:t>
            </a:r>
            <a:r>
              <a:rPr kumimoji="1" lang="en-US" altLang="zh-CN" dirty="0"/>
              <a:t>not</a:t>
            </a:r>
            <a:r>
              <a:rPr kumimoji="1" lang="zh-CN" altLang="en-US" dirty="0"/>
              <a:t> </a:t>
            </a:r>
            <a:r>
              <a:rPr kumimoji="1" lang="en-US" altLang="zh-CN" dirty="0"/>
              <a:t>label,</a:t>
            </a:r>
            <a:r>
              <a:rPr kumimoji="1" lang="zh-CN" altLang="en-US" dirty="0"/>
              <a:t> </a:t>
            </a:r>
            <a:r>
              <a:rPr kumimoji="1" lang="en-US" altLang="zh-CN" dirty="0"/>
              <a:t>but</a:t>
            </a:r>
            <a:r>
              <a:rPr kumimoji="1" lang="zh-CN" altLang="en-US" dirty="0"/>
              <a:t> </a:t>
            </a:r>
            <a:r>
              <a:rPr kumimoji="1" lang="en-US" altLang="zh-CN" dirty="0"/>
              <a:t>the</a:t>
            </a:r>
            <a:r>
              <a:rPr kumimoji="1" lang="zh-CN" altLang="en-US" dirty="0"/>
              <a:t> </a:t>
            </a:r>
            <a:r>
              <a:rPr kumimoji="1" lang="en-US" altLang="zh-CN" dirty="0"/>
              <a:t>YOLO</a:t>
            </a:r>
            <a:r>
              <a:rPr kumimoji="1" lang="zh-CN" altLang="en-US" dirty="0"/>
              <a:t> </a:t>
            </a:r>
            <a:r>
              <a:rPr kumimoji="1" lang="en-US" altLang="zh-CN" dirty="0"/>
              <a:t>did.</a:t>
            </a:r>
            <a:r>
              <a:rPr kumimoji="1" lang="zh-CN" altLang="en-US" dirty="0"/>
              <a:t> </a:t>
            </a:r>
            <a:r>
              <a:rPr kumimoji="1" lang="en-US" altLang="zh-CN" dirty="0"/>
              <a:t>And</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also</a:t>
            </a:r>
            <a:r>
              <a:rPr kumimoji="1" lang="zh-CN" altLang="en-US" dirty="0"/>
              <a:t> </a:t>
            </a:r>
            <a:r>
              <a:rPr kumimoji="1" lang="en-US" altLang="zh-CN" dirty="0"/>
              <a:t>some</a:t>
            </a:r>
            <a:r>
              <a:rPr kumimoji="1" lang="zh-CN" altLang="en-US" dirty="0"/>
              <a:t> </a:t>
            </a:r>
            <a:r>
              <a:rPr kumimoji="1" lang="en-US" altLang="zh-CN" dirty="0"/>
              <a:t>areas</a:t>
            </a:r>
            <a:r>
              <a:rPr kumimoji="1" lang="zh-CN" altLang="en-US" dirty="0"/>
              <a:t> </a:t>
            </a:r>
            <a:r>
              <a:rPr kumimoji="1" lang="en-US" altLang="zh-CN" dirty="0"/>
              <a:t>we</a:t>
            </a:r>
            <a:r>
              <a:rPr kumimoji="1" lang="zh-CN" altLang="en-US" dirty="0"/>
              <a:t> </a:t>
            </a:r>
            <a:r>
              <a:rPr kumimoji="1" lang="en-US" altLang="zh-CN" dirty="0"/>
              <a:t>did</a:t>
            </a:r>
            <a:r>
              <a:rPr kumimoji="1" lang="zh-CN" altLang="en-US" dirty="0"/>
              <a:t> </a:t>
            </a:r>
            <a:r>
              <a:rPr kumimoji="1" lang="en-US" altLang="zh-CN" dirty="0"/>
              <a:t>but</a:t>
            </a:r>
            <a:r>
              <a:rPr kumimoji="1" lang="zh-CN" altLang="en-US" dirty="0"/>
              <a:t> </a:t>
            </a:r>
            <a:r>
              <a:rPr kumimoji="1" lang="en-US" altLang="zh-CN" dirty="0"/>
              <a:t>YOLO</a:t>
            </a:r>
            <a:r>
              <a:rPr kumimoji="1" lang="zh-CN" altLang="en-US" dirty="0"/>
              <a:t> </a:t>
            </a:r>
            <a:r>
              <a:rPr kumimoji="1" lang="en-US" altLang="zh-CN" dirty="0"/>
              <a:t>not.</a:t>
            </a:r>
            <a:r>
              <a:rPr kumimoji="1" lang="zh-CN" altLang="en-US" dirty="0"/>
              <a:t> </a:t>
            </a:r>
            <a:r>
              <a:rPr kumimoji="1" lang="en-US" altLang="zh-CN" dirty="0"/>
              <a:t>So,</a:t>
            </a:r>
            <a:r>
              <a:rPr kumimoji="1" lang="zh-CN" altLang="en-US" dirty="0"/>
              <a:t> </a:t>
            </a:r>
            <a:r>
              <a:rPr kumimoji="1" lang="en-US" altLang="zh-CN" dirty="0"/>
              <a:t>that</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reason</a:t>
            </a:r>
            <a:r>
              <a:rPr kumimoji="1" lang="zh-CN" altLang="en-US" dirty="0"/>
              <a:t> </a:t>
            </a:r>
            <a:r>
              <a:rPr kumimoji="1" lang="en-US" altLang="zh-CN" dirty="0"/>
              <a:t>why</a:t>
            </a:r>
            <a:r>
              <a:rPr kumimoji="1" lang="zh-CN" altLang="en-US" dirty="0"/>
              <a:t> </a:t>
            </a:r>
            <a:r>
              <a:rPr kumimoji="1" lang="en-US" altLang="zh-CN" dirty="0"/>
              <a:t>we</a:t>
            </a:r>
            <a:r>
              <a:rPr kumimoji="1" lang="zh-CN" altLang="en-US" dirty="0"/>
              <a:t> </a:t>
            </a:r>
            <a:r>
              <a:rPr kumimoji="1" lang="en-US" altLang="zh-CN" dirty="0"/>
              <a:t>could</a:t>
            </a:r>
            <a:r>
              <a:rPr kumimoji="1" lang="zh-CN" altLang="en-US" dirty="0"/>
              <a:t> </a:t>
            </a:r>
            <a:r>
              <a:rPr kumimoji="1" lang="en-US" altLang="zh-CN" dirty="0"/>
              <a:t>not</a:t>
            </a:r>
            <a:r>
              <a:rPr kumimoji="1" lang="zh-CN" altLang="en-US" dirty="0"/>
              <a:t> </a:t>
            </a:r>
            <a:r>
              <a:rPr kumimoji="1" lang="en-US" altLang="zh-CN" dirty="0"/>
              <a:t>get</a:t>
            </a:r>
            <a:r>
              <a:rPr kumimoji="1" lang="zh-CN" altLang="en-US" dirty="0"/>
              <a:t> </a:t>
            </a:r>
            <a:r>
              <a:rPr kumimoji="1" lang="en-US" altLang="zh-CN" dirty="0"/>
              <a:t>a</a:t>
            </a:r>
            <a:r>
              <a:rPr kumimoji="1" lang="zh-CN" altLang="en-US" dirty="0"/>
              <a:t> </a:t>
            </a:r>
            <a:r>
              <a:rPr kumimoji="1" lang="en-US" altLang="zh-CN" dirty="0"/>
              <a:t>better</a:t>
            </a:r>
            <a:r>
              <a:rPr kumimoji="1" lang="zh-CN" altLang="en-US" dirty="0"/>
              <a:t> </a:t>
            </a:r>
            <a:r>
              <a:rPr kumimoji="1" lang="en-US" altLang="zh-CN" dirty="0"/>
              <a:t>result.</a:t>
            </a:r>
            <a:endParaRPr kumimoji="1" lang="zh-CN" altLang="en-US" dirty="0"/>
          </a:p>
        </p:txBody>
      </p:sp>
      <p:sp>
        <p:nvSpPr>
          <p:cNvPr id="4" name="灯片编号占位符 3"/>
          <p:cNvSpPr>
            <a:spLocks noGrp="1"/>
          </p:cNvSpPr>
          <p:nvPr>
            <p:ph type="sldNum" sz="quarter" idx="5"/>
          </p:nvPr>
        </p:nvSpPr>
        <p:spPr/>
        <p:txBody>
          <a:bodyPr/>
          <a:lstStyle/>
          <a:p>
            <a:fld id="{8981F021-8927-7848-AB11-58CC4ABE312E}" type="slidenum">
              <a:rPr kumimoji="1" lang="zh-CN" altLang="en-US" smtClean="0"/>
              <a:t>17</a:t>
            </a:fld>
            <a:endParaRPr kumimoji="1" lang="zh-CN" altLang="en-US"/>
          </a:p>
        </p:txBody>
      </p:sp>
    </p:spTree>
    <p:extLst>
      <p:ext uri="{BB962C8B-B14F-4D97-AF65-F5344CB8AC3E}">
        <p14:creationId xmlns:p14="http://schemas.microsoft.com/office/powerpoint/2010/main" val="3109751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a:t>
            </a:r>
            <a:r>
              <a:rPr kumimoji="1" lang="zh-CN" altLang="en-US" dirty="0"/>
              <a:t> </a:t>
            </a:r>
            <a:r>
              <a:rPr kumimoji="1" lang="en-US" altLang="zh-CN" dirty="0"/>
              <a:t>the</a:t>
            </a:r>
            <a:r>
              <a:rPr kumimoji="1" lang="zh-CN" altLang="en-US" dirty="0"/>
              <a:t> </a:t>
            </a:r>
            <a:r>
              <a:rPr kumimoji="1" lang="en-US" altLang="zh-CN" dirty="0"/>
              <a:t>left</a:t>
            </a:r>
            <a:r>
              <a:rPr kumimoji="1" lang="zh-CN" altLang="en-US" dirty="0"/>
              <a:t> </a:t>
            </a:r>
            <a:r>
              <a:rPr kumimoji="1" lang="en-US" altLang="zh-CN" dirty="0"/>
              <a:t>picture,</a:t>
            </a:r>
            <a:r>
              <a:rPr kumimoji="1" lang="zh-CN" altLang="en-US" dirty="0"/>
              <a:t> </a:t>
            </a:r>
            <a:r>
              <a:rPr kumimoji="1" lang="en-US" altLang="zh-CN" dirty="0"/>
              <a:t>the</a:t>
            </a:r>
            <a:r>
              <a:rPr kumimoji="1" lang="zh-CN" altLang="en-US" dirty="0"/>
              <a:t> </a:t>
            </a:r>
            <a:r>
              <a:rPr kumimoji="1" lang="en-US" altLang="zh-CN" dirty="0"/>
              <a:t>water</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ground</a:t>
            </a:r>
            <a:r>
              <a:rPr kumimoji="1" lang="zh-CN" altLang="en-US" dirty="0"/>
              <a:t> </a:t>
            </a:r>
            <a:r>
              <a:rPr kumimoji="1" lang="en-US" altLang="zh-CN" dirty="0"/>
              <a:t>have</a:t>
            </a:r>
            <a:r>
              <a:rPr kumimoji="1" lang="zh-CN" altLang="en-US" dirty="0"/>
              <a:t> </a:t>
            </a:r>
            <a:r>
              <a:rPr kumimoji="1" lang="en-US" altLang="zh-CN" dirty="0"/>
              <a:t>no</a:t>
            </a:r>
            <a:r>
              <a:rPr kumimoji="1" lang="zh-CN" altLang="en-US" dirty="0"/>
              <a:t> </a:t>
            </a:r>
            <a:r>
              <a:rPr kumimoji="1" lang="en-US" altLang="zh-CN" dirty="0"/>
              <a:t>obviously</a:t>
            </a:r>
            <a:r>
              <a:rPr kumimoji="1" lang="zh-CN" altLang="en-US" dirty="0"/>
              <a:t> </a:t>
            </a:r>
            <a:r>
              <a:rPr kumimoji="1" lang="en-US" altLang="zh-CN" dirty="0"/>
              <a:t>difference</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alive</a:t>
            </a:r>
            <a:r>
              <a:rPr kumimoji="1" lang="zh-CN" altLang="en-US" dirty="0"/>
              <a:t> </a:t>
            </a:r>
            <a:r>
              <a:rPr kumimoji="1" lang="en-US" altLang="zh-CN" dirty="0"/>
              <a:t>tress,</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all</a:t>
            </a:r>
            <a:r>
              <a:rPr kumimoji="1" lang="zh-CN" altLang="en-US" dirty="0"/>
              <a:t> </a:t>
            </a:r>
            <a:r>
              <a:rPr kumimoji="1" lang="en-US" altLang="zh-CN" dirty="0"/>
              <a:t>green.</a:t>
            </a:r>
          </a:p>
          <a:p>
            <a:r>
              <a:rPr kumimoji="1" lang="en-US" altLang="zh-CN" dirty="0"/>
              <a:t>And</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right</a:t>
            </a:r>
            <a:r>
              <a:rPr kumimoji="1" lang="zh-CN" altLang="en-US" dirty="0"/>
              <a:t> </a:t>
            </a:r>
            <a:r>
              <a:rPr kumimoji="1" lang="en-US" altLang="zh-CN" dirty="0"/>
              <a:t>picture,</a:t>
            </a:r>
            <a:r>
              <a:rPr kumimoji="1" lang="zh-CN" altLang="en-US" dirty="0"/>
              <a:t> </a:t>
            </a:r>
            <a:r>
              <a:rPr kumimoji="1" lang="en-US" altLang="zh-CN" dirty="0"/>
              <a:t>the</a:t>
            </a:r>
            <a:r>
              <a:rPr kumimoji="1" lang="zh-CN" altLang="en-US" dirty="0"/>
              <a:t> </a:t>
            </a:r>
            <a:r>
              <a:rPr kumimoji="1" lang="en-US" altLang="zh-CN" dirty="0"/>
              <a:t>dead</a:t>
            </a:r>
            <a:r>
              <a:rPr kumimoji="1" lang="zh-CN" altLang="en-US" dirty="0"/>
              <a:t> </a:t>
            </a:r>
            <a:r>
              <a:rPr kumimoji="1" lang="en-US" altLang="zh-CN" dirty="0"/>
              <a:t>trees</a:t>
            </a:r>
            <a:r>
              <a:rPr kumimoji="1" lang="zh-CN" altLang="en-US" dirty="0"/>
              <a:t> </a:t>
            </a:r>
            <a:r>
              <a:rPr lang="en-CA" altLang="zh-CN" dirty="0"/>
              <a:t>were almost white that were too similar </a:t>
            </a:r>
            <a:r>
              <a:rPr lang="en-US" altLang="zh-CN" dirty="0"/>
              <a:t>to</a:t>
            </a:r>
            <a:r>
              <a:rPr lang="en-CA" altLang="zh-CN" dirty="0"/>
              <a:t> the background,</a:t>
            </a:r>
            <a:endParaRPr kumimoji="1" lang="zh-CN" altLang="en-US" dirty="0"/>
          </a:p>
        </p:txBody>
      </p:sp>
      <p:sp>
        <p:nvSpPr>
          <p:cNvPr id="4" name="灯片编号占位符 3"/>
          <p:cNvSpPr>
            <a:spLocks noGrp="1"/>
          </p:cNvSpPr>
          <p:nvPr>
            <p:ph type="sldNum" sz="quarter" idx="5"/>
          </p:nvPr>
        </p:nvSpPr>
        <p:spPr/>
        <p:txBody>
          <a:bodyPr/>
          <a:lstStyle/>
          <a:p>
            <a:fld id="{8981F021-8927-7848-AB11-58CC4ABE312E}" type="slidenum">
              <a:rPr kumimoji="1" lang="zh-CN" altLang="en-US" smtClean="0"/>
              <a:t>18</a:t>
            </a:fld>
            <a:endParaRPr kumimoji="1" lang="zh-CN" altLang="en-US"/>
          </a:p>
        </p:txBody>
      </p:sp>
    </p:spTree>
    <p:extLst>
      <p:ext uri="{BB962C8B-B14F-4D97-AF65-F5344CB8AC3E}">
        <p14:creationId xmlns:p14="http://schemas.microsoft.com/office/powerpoint/2010/main" val="316664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4/27/22</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3299412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4/27/22</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99896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4/27/22</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06258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4/27/22</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9404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4/27/22</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109026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4/27/22</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450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4/27/22</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713343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4/27/22</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817945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4/27/22</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901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4/27/22</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147791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4/27/22</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4237137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lIns="109728" tIns="109728" rIns="109728" bIns="91440"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lIns="109728" tIns="109728" rIns="109728" bIns="9144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4/27/22</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lIns="109728" tIns="109728" rIns="109728" bIns="9144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lIns="109728" tIns="109728" rIns="109728" bIns="9144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92117515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90000"/>
        </a:lnSpc>
        <a:spcBef>
          <a:spcPct val="0"/>
        </a:spcBef>
        <a:buNone/>
        <a:defRPr sz="6000" i="0" kern="1200" spc="9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2000"/>
        </a:lnSpc>
        <a:spcBef>
          <a:spcPts val="400"/>
        </a:spcBef>
        <a:spcAft>
          <a:spcPts val="400"/>
        </a:spcAft>
        <a:buClrTx/>
        <a:buFont typeface="Arial" panose="020B0604020202020204" pitchFamily="34" charset="0"/>
        <a:buChar char="•"/>
        <a:defRPr sz="2000" kern="1200" spc="70">
          <a:solidFill>
            <a:schemeClr val="tx1">
              <a:lumMod val="85000"/>
              <a:lumOff val="15000"/>
            </a:schemeClr>
          </a:solidFill>
          <a:latin typeface="+mn-lt"/>
          <a:ea typeface="+mn-ea"/>
          <a:cs typeface="+mn-cs"/>
        </a:defRPr>
      </a:lvl1pPr>
      <a:lvl2pPr marL="182880" indent="0" algn="l" defTabSz="914400" rtl="0" eaLnBrk="1" latinLnBrk="0" hangingPunct="1">
        <a:lnSpc>
          <a:spcPct val="112000"/>
        </a:lnSpc>
        <a:spcBef>
          <a:spcPts val="400"/>
        </a:spcBef>
        <a:spcAft>
          <a:spcPts val="400"/>
        </a:spcAft>
        <a:buClrTx/>
        <a:buFont typeface="Arial" panose="020B0604020202020204" pitchFamily="34" charset="0"/>
        <a:buNone/>
        <a:defRPr sz="1800" i="0" kern="1200" spc="70">
          <a:solidFill>
            <a:schemeClr val="tx1">
              <a:lumMod val="85000"/>
              <a:lumOff val="15000"/>
            </a:schemeClr>
          </a:solidFill>
          <a:latin typeface="+mn-lt"/>
          <a:ea typeface="+mn-ea"/>
          <a:cs typeface="+mn-cs"/>
        </a:defRPr>
      </a:lvl2pPr>
      <a:lvl3pPr marL="182880" indent="-182880" algn="l" defTabSz="914400" rtl="0" eaLnBrk="1" latinLnBrk="0" hangingPunct="1">
        <a:lnSpc>
          <a:spcPct val="112000"/>
        </a:lnSpc>
        <a:spcBef>
          <a:spcPts val="400"/>
        </a:spcBef>
        <a:spcAft>
          <a:spcPts val="400"/>
        </a:spcAft>
        <a:buClrTx/>
        <a:buFont typeface="Arial" panose="020B0604020202020204" pitchFamily="34" charset="0"/>
        <a:buChar char="•"/>
        <a:defRPr sz="1600" kern="1200" spc="70">
          <a:solidFill>
            <a:schemeClr val="tx1">
              <a:lumMod val="85000"/>
              <a:lumOff val="15000"/>
            </a:schemeClr>
          </a:solidFill>
          <a:latin typeface="+mn-lt"/>
          <a:ea typeface="+mn-ea"/>
          <a:cs typeface="+mn-cs"/>
        </a:defRPr>
      </a:lvl3pPr>
      <a:lvl4pPr marL="182880" indent="0" algn="l" defTabSz="914400" rtl="0" eaLnBrk="1" latinLnBrk="0" hangingPunct="1">
        <a:lnSpc>
          <a:spcPct val="112000"/>
        </a:lnSpc>
        <a:spcBef>
          <a:spcPts val="400"/>
        </a:spcBef>
        <a:spcAft>
          <a:spcPts val="400"/>
        </a:spcAft>
        <a:buClrTx/>
        <a:buFont typeface="Arial" panose="020B0604020202020204" pitchFamily="34" charset="0"/>
        <a:buNone/>
        <a:defRPr sz="1400" i="0" kern="1200" spc="70">
          <a:solidFill>
            <a:schemeClr val="tx1">
              <a:lumMod val="85000"/>
              <a:lumOff val="15000"/>
            </a:schemeClr>
          </a:solidFill>
          <a:latin typeface="+mn-lt"/>
          <a:ea typeface="+mn-ea"/>
          <a:cs typeface="+mn-cs"/>
        </a:defRPr>
      </a:lvl4pPr>
      <a:lvl5pPr marL="182880" indent="-182880" algn="l" defTabSz="914400" rtl="0" eaLnBrk="1" latinLnBrk="0" hangingPunct="1">
        <a:lnSpc>
          <a:spcPct val="112000"/>
        </a:lnSpc>
        <a:spcBef>
          <a:spcPts val="400"/>
        </a:spcBef>
        <a:spcAft>
          <a:spcPts val="400"/>
        </a:spcAft>
        <a:buClrTx/>
        <a:buFont typeface="Arial" panose="020B0604020202020204" pitchFamily="34" charset="0"/>
        <a:buChar char="•"/>
        <a:defRPr sz="1400" kern="1200" spc="7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031DDC7-718F-1841-A5F5-9025EDEA831C}"/>
              </a:ext>
            </a:extLst>
          </p:cNvPr>
          <p:cNvSpPr>
            <a:spLocks noGrp="1"/>
          </p:cNvSpPr>
          <p:nvPr>
            <p:ph type="ctrTitle"/>
          </p:nvPr>
        </p:nvSpPr>
        <p:spPr>
          <a:xfrm>
            <a:off x="5978914" y="893935"/>
            <a:ext cx="5364937" cy="3339390"/>
          </a:xfrm>
        </p:spPr>
        <p:txBody>
          <a:bodyPr vert="horz" lIns="91440" tIns="45720" rIns="91440" bIns="45720" rtlCol="0" anchor="ctr">
            <a:normAutofit/>
          </a:bodyPr>
          <a:lstStyle/>
          <a:p>
            <a:r>
              <a:rPr kumimoji="1" lang="en-US" altLang="zh-CN" sz="5400" kern="1200" spc="100" baseline="0" dirty="0">
                <a:latin typeface="+mj-lt"/>
                <a:ea typeface="+mj-ea"/>
                <a:cs typeface="+mj-cs"/>
              </a:rPr>
              <a:t>Forest Fire </a:t>
            </a:r>
            <a:br>
              <a:rPr kumimoji="1" lang="en-US" altLang="zh-CN" sz="5400" kern="1200" spc="100" baseline="0" dirty="0">
                <a:latin typeface="+mj-lt"/>
                <a:ea typeface="+mj-ea"/>
                <a:cs typeface="+mj-cs"/>
              </a:rPr>
            </a:br>
            <a:r>
              <a:rPr kumimoji="1" lang="en-US" altLang="zh-CN" sz="5400" kern="1200" spc="100" baseline="0" dirty="0">
                <a:latin typeface="+mj-lt"/>
                <a:ea typeface="+mj-ea"/>
                <a:cs typeface="+mj-cs"/>
              </a:rPr>
              <a:t>Risk Detection</a:t>
            </a:r>
            <a:br>
              <a:rPr kumimoji="1" lang="en-US" altLang="zh-CN" sz="3800" i="1" kern="1200" spc="100" baseline="0" dirty="0">
                <a:latin typeface="+mj-lt"/>
                <a:ea typeface="+mj-ea"/>
                <a:cs typeface="+mj-cs"/>
              </a:rPr>
            </a:br>
            <a:endParaRPr kumimoji="1" lang="en-US" altLang="zh-CN" sz="3800" i="1" kern="1200" spc="100" baseline="0" dirty="0">
              <a:latin typeface="+mj-lt"/>
              <a:ea typeface="+mj-ea"/>
              <a:cs typeface="+mj-cs"/>
            </a:endParaRPr>
          </a:p>
        </p:txBody>
      </p:sp>
      <p:pic>
        <p:nvPicPr>
          <p:cNvPr id="25" name="Picture 2">
            <a:extLst>
              <a:ext uri="{FF2B5EF4-FFF2-40B4-BE49-F238E27FC236}">
                <a16:creationId xmlns:a16="http://schemas.microsoft.com/office/drawing/2014/main" id="{197B9197-7636-8CB3-F7BB-DB978511F6DA}"/>
              </a:ext>
            </a:extLst>
          </p:cNvPr>
          <p:cNvPicPr>
            <a:picLocks noChangeAspect="1"/>
          </p:cNvPicPr>
          <p:nvPr/>
        </p:nvPicPr>
        <p:blipFill rotWithShape="1">
          <a:blip r:embed="rId2"/>
          <a:srcRect l="12265" r="11692"/>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82" name="Straight Connector 81">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文本框 3">
            <a:extLst>
              <a:ext uri="{FF2B5EF4-FFF2-40B4-BE49-F238E27FC236}">
                <a16:creationId xmlns:a16="http://schemas.microsoft.com/office/drawing/2014/main" id="{34437474-E38F-46D8-86D0-84F1B5B211E8}"/>
              </a:ext>
            </a:extLst>
          </p:cNvPr>
          <p:cNvSpPr txBox="1"/>
          <p:nvPr/>
        </p:nvSpPr>
        <p:spPr>
          <a:xfrm>
            <a:off x="9698046" y="5029550"/>
            <a:ext cx="1645805" cy="923330"/>
          </a:xfrm>
          <a:prstGeom prst="rect">
            <a:avLst/>
          </a:prstGeom>
          <a:noFill/>
        </p:spPr>
        <p:txBody>
          <a:bodyPr wrap="square" rtlCol="0">
            <a:spAutoFit/>
          </a:bodyPr>
          <a:lstStyle/>
          <a:p>
            <a:r>
              <a:rPr lang="en-CA" dirty="0">
                <a:latin typeface="Aharoni" panose="02010803020104030203" pitchFamily="2" charset="-79"/>
                <a:cs typeface="Aharoni" panose="02010803020104030203" pitchFamily="2" charset="-79"/>
              </a:rPr>
              <a:t>Jimmy Lu</a:t>
            </a:r>
          </a:p>
          <a:p>
            <a:r>
              <a:rPr lang="en-CA" dirty="0">
                <a:latin typeface="Aharoni" panose="02010803020104030203" pitchFamily="2" charset="-79"/>
                <a:cs typeface="Aharoni" panose="02010803020104030203" pitchFamily="2" charset="-79"/>
              </a:rPr>
              <a:t>Jayce Zhang</a:t>
            </a:r>
          </a:p>
          <a:p>
            <a:r>
              <a:rPr lang="en-CA" dirty="0">
                <a:latin typeface="Aharoni" panose="02010803020104030203" pitchFamily="2" charset="-79"/>
                <a:cs typeface="Aharoni" panose="02010803020104030203" pitchFamily="2" charset="-79"/>
              </a:rPr>
              <a:t>Roger Ye</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84244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5"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87" name="Rectangle 8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9E2A84B-FC1D-4702-9BD6-70C03A8321A0}"/>
              </a:ext>
            </a:extLst>
          </p:cNvPr>
          <p:cNvSpPr>
            <a:spLocks noGrp="1"/>
          </p:cNvSpPr>
          <p:nvPr>
            <p:ph type="ctrTitle"/>
          </p:nvPr>
        </p:nvSpPr>
        <p:spPr>
          <a:xfrm>
            <a:off x="1068497" y="1063256"/>
            <a:ext cx="5312254" cy="1540106"/>
          </a:xfrm>
        </p:spPr>
        <p:txBody>
          <a:bodyPr vert="horz" lIns="91440" tIns="45720" rIns="91440" bIns="45720" rtlCol="0" anchor="t">
            <a:normAutofit/>
          </a:bodyPr>
          <a:lstStyle/>
          <a:p>
            <a:r>
              <a:rPr lang="en-US" sz="6000" i="1" kern="1200" spc="100" baseline="0" dirty="0">
                <a:solidFill>
                  <a:schemeClr val="tx1">
                    <a:lumMod val="85000"/>
                    <a:lumOff val="15000"/>
                  </a:schemeClr>
                </a:solidFill>
                <a:latin typeface="+mj-lt"/>
                <a:ea typeface="+mj-ea"/>
                <a:cs typeface="+mj-cs"/>
              </a:rPr>
              <a:t>Challenges</a:t>
            </a:r>
          </a:p>
        </p:txBody>
      </p:sp>
      <p:cxnSp>
        <p:nvCxnSpPr>
          <p:cNvPr id="89" name="Straight Connector 88">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副标题 2">
            <a:extLst>
              <a:ext uri="{FF2B5EF4-FFF2-40B4-BE49-F238E27FC236}">
                <a16:creationId xmlns:a16="http://schemas.microsoft.com/office/drawing/2014/main" id="{3F766E7E-7A34-422F-B3AF-424BBB3514DC}"/>
              </a:ext>
            </a:extLst>
          </p:cNvPr>
          <p:cNvSpPr>
            <a:spLocks noGrp="1"/>
          </p:cNvSpPr>
          <p:nvPr>
            <p:ph type="subTitle" idx="1"/>
          </p:nvPr>
        </p:nvSpPr>
        <p:spPr>
          <a:xfrm>
            <a:off x="1068497" y="2933390"/>
            <a:ext cx="5312254" cy="2861349"/>
          </a:xfrm>
        </p:spPr>
        <p:txBody>
          <a:bodyPr vert="horz" lIns="91440" tIns="45720" rIns="91440" bIns="45720" rtlCol="0">
            <a:normAutofit/>
          </a:bodyPr>
          <a:lstStyle/>
          <a:p>
            <a:pPr marL="525780" indent="-342900">
              <a:buFont typeface="+mj-lt"/>
              <a:buAutoNum type="arabicPeriod"/>
            </a:pPr>
            <a:r>
              <a:rPr lang="en-US" sz="1700" dirty="0"/>
              <a:t>The raw images are hard to annotate the tree objects accurately.</a:t>
            </a:r>
          </a:p>
          <a:p>
            <a:pPr marL="525780" indent="-342900">
              <a:buFont typeface="+mj-lt"/>
              <a:buAutoNum type="arabicPeriod"/>
            </a:pPr>
            <a:r>
              <a:rPr lang="en-US" sz="1700" dirty="0"/>
              <a:t>We need to try different pre-processing and augmentation methods to find the best methods to improve the model performance and results.</a:t>
            </a:r>
          </a:p>
          <a:p>
            <a:pPr marL="525780" indent="-342900">
              <a:buFont typeface="+mj-lt"/>
              <a:buAutoNum type="arabicPeriod"/>
            </a:pPr>
            <a:r>
              <a:rPr lang="en-US" sz="1700" dirty="0"/>
              <a:t>We need to work out an algorithm to do map coloring to label different risk levels of the images.</a:t>
            </a:r>
          </a:p>
          <a:p>
            <a:pPr marL="182880"/>
            <a:endParaRPr lang="en-US" sz="1700" dirty="0"/>
          </a:p>
        </p:txBody>
      </p:sp>
      <p:sp>
        <p:nvSpPr>
          <p:cNvPr id="91" name="Freeform: Shape 90">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 name="Graphic 70" descr="警告">
            <a:extLst>
              <a:ext uri="{FF2B5EF4-FFF2-40B4-BE49-F238E27FC236}">
                <a16:creationId xmlns:a16="http://schemas.microsoft.com/office/drawing/2014/main" id="{2451F849-4C77-C525-192F-FD9C5C5EC8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0087" y="1663890"/>
            <a:ext cx="3434963" cy="3434963"/>
          </a:xfrm>
          <a:prstGeom prst="rect">
            <a:avLst/>
          </a:prstGeom>
        </p:spPr>
      </p:pic>
      <p:sp>
        <p:nvSpPr>
          <p:cNvPr id="9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28400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FA702-2211-6846-934F-08C5BB68A8A5}"/>
              </a:ext>
            </a:extLst>
          </p:cNvPr>
          <p:cNvSpPr>
            <a:spLocks noGrp="1"/>
          </p:cNvSpPr>
          <p:nvPr>
            <p:ph type="title"/>
          </p:nvPr>
        </p:nvSpPr>
        <p:spPr>
          <a:xfrm>
            <a:off x="1078991" y="893935"/>
            <a:ext cx="5364937" cy="3339390"/>
          </a:xfrm>
        </p:spPr>
        <p:txBody>
          <a:bodyPr vert="horz" lIns="91440" tIns="45720" rIns="91440" bIns="45720" rtlCol="0" anchor="ctr">
            <a:normAutofit/>
          </a:bodyPr>
          <a:lstStyle/>
          <a:p>
            <a:r>
              <a:rPr kumimoji="1" lang="en-US" altLang="zh-CN" sz="5600" b="1" spc="100" dirty="0"/>
              <a:t>Results</a:t>
            </a:r>
            <a:r>
              <a:rPr kumimoji="1" lang="zh-CN" altLang="en-US" sz="5600" b="1" spc="100" dirty="0"/>
              <a:t> </a:t>
            </a:r>
            <a:r>
              <a:rPr kumimoji="1" lang="en-US" altLang="zh-CN" sz="5600" b="1" spc="100" dirty="0"/>
              <a:t>and</a:t>
            </a:r>
            <a:r>
              <a:rPr kumimoji="1" lang="zh-CN" altLang="en-US" sz="5600" b="1" spc="100" dirty="0"/>
              <a:t> </a:t>
            </a:r>
            <a:r>
              <a:rPr kumimoji="1" lang="en-US" altLang="zh-CN" sz="5600" b="1" spc="100" dirty="0"/>
              <a:t>Rethink</a:t>
            </a:r>
            <a:br>
              <a:rPr kumimoji="1" lang="en-US" altLang="zh-CN" sz="5600" b="1" spc="100" dirty="0"/>
            </a:br>
            <a:endParaRPr kumimoji="1" lang="en-US" altLang="zh-CN" sz="5600" spc="100" dirty="0"/>
          </a:p>
        </p:txBody>
      </p:sp>
      <p:pic>
        <p:nvPicPr>
          <p:cNvPr id="4" name="Picture 3" descr="Complex maths formulae on a blackboard">
            <a:extLst>
              <a:ext uri="{FF2B5EF4-FFF2-40B4-BE49-F238E27FC236}">
                <a16:creationId xmlns:a16="http://schemas.microsoft.com/office/drawing/2014/main" id="{F8EE29A5-1E41-FF67-F329-90237F8F7C36}"/>
              </a:ext>
            </a:extLst>
          </p:cNvPr>
          <p:cNvPicPr>
            <a:picLocks noChangeAspect="1"/>
          </p:cNvPicPr>
          <p:nvPr/>
        </p:nvPicPr>
        <p:blipFill rotWithShape="1">
          <a:blip r:embed="rId3"/>
          <a:srcRect l="29206" r="15282" b="-1"/>
          <a:stretch/>
        </p:blipFill>
        <p:spPr>
          <a:xfrm>
            <a:off x="6976934" y="10"/>
            <a:ext cx="5215066"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Tree>
    <p:extLst>
      <p:ext uri="{BB962C8B-B14F-4D97-AF65-F5344CB8AC3E}">
        <p14:creationId xmlns:p14="http://schemas.microsoft.com/office/powerpoint/2010/main" val="2678581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79F33B-9BD9-2840-8B3A-F3A4C263C1C5}"/>
              </a:ext>
            </a:extLst>
          </p:cNvPr>
          <p:cNvSpPr>
            <a:spLocks noGrp="1"/>
          </p:cNvSpPr>
          <p:nvPr>
            <p:ph type="title"/>
          </p:nvPr>
        </p:nvSpPr>
        <p:spPr>
          <a:xfrm>
            <a:off x="330850" y="137138"/>
            <a:ext cx="10667998" cy="653811"/>
          </a:xfrm>
        </p:spPr>
        <p:txBody>
          <a:bodyPr anchor="ctr">
            <a:normAutofit/>
          </a:bodyPr>
          <a:lstStyle/>
          <a:p>
            <a:r>
              <a:rPr kumimoji="1" lang="en-US" altLang="zh-CN" sz="3200" b="1" dirty="0">
                <a:solidFill>
                  <a:schemeClr val="tx2"/>
                </a:solidFill>
              </a:rPr>
              <a:t>Comparison</a:t>
            </a:r>
            <a:r>
              <a:rPr kumimoji="1" lang="zh-CN" altLang="en-US" sz="3200" b="1" dirty="0">
                <a:solidFill>
                  <a:schemeClr val="tx2"/>
                </a:solidFill>
              </a:rPr>
              <a:t> </a:t>
            </a:r>
            <a:r>
              <a:rPr kumimoji="1" lang="en-US" altLang="zh-CN" sz="3200" b="1" dirty="0">
                <a:solidFill>
                  <a:schemeClr val="tx2"/>
                </a:solidFill>
              </a:rPr>
              <a:t>between</a:t>
            </a:r>
            <a:r>
              <a:rPr kumimoji="1" lang="zh-CN" altLang="en-US" sz="3200" b="1" dirty="0">
                <a:solidFill>
                  <a:schemeClr val="tx2"/>
                </a:solidFill>
              </a:rPr>
              <a:t> </a:t>
            </a:r>
            <a:r>
              <a:rPr kumimoji="1" lang="en-US" altLang="zh-CN" sz="3200" b="1" dirty="0">
                <a:solidFill>
                  <a:schemeClr val="tx2"/>
                </a:solidFill>
              </a:rPr>
              <a:t>different</a:t>
            </a:r>
            <a:r>
              <a:rPr kumimoji="1" lang="zh-CN" altLang="en-US" sz="3200" b="1" dirty="0">
                <a:solidFill>
                  <a:schemeClr val="tx2"/>
                </a:solidFill>
              </a:rPr>
              <a:t> </a:t>
            </a:r>
            <a:r>
              <a:rPr kumimoji="1" lang="en-US" altLang="zh-CN" sz="3200" b="1" dirty="0">
                <a:solidFill>
                  <a:schemeClr val="tx2"/>
                </a:solidFill>
              </a:rPr>
              <a:t>methods</a:t>
            </a:r>
            <a:endParaRPr kumimoji="1" lang="zh-CN" altLang="en-US" sz="3200" b="1" dirty="0">
              <a:solidFill>
                <a:schemeClr val="tx2"/>
              </a:solidFill>
            </a:endParaRPr>
          </a:p>
        </p:txBody>
      </p:sp>
      <p:graphicFrame>
        <p:nvGraphicFramePr>
          <p:cNvPr id="5" name="表格 4">
            <a:extLst>
              <a:ext uri="{FF2B5EF4-FFF2-40B4-BE49-F238E27FC236}">
                <a16:creationId xmlns:a16="http://schemas.microsoft.com/office/drawing/2014/main" id="{CBC38538-C32B-9B4C-84E4-8158BDF4E742}"/>
              </a:ext>
            </a:extLst>
          </p:cNvPr>
          <p:cNvGraphicFramePr>
            <a:graphicFrameLocks noGrp="1"/>
          </p:cNvGraphicFramePr>
          <p:nvPr>
            <p:extLst>
              <p:ext uri="{D42A27DB-BD31-4B8C-83A1-F6EECF244321}">
                <p14:modId xmlns:p14="http://schemas.microsoft.com/office/powerpoint/2010/main" val="445134500"/>
              </p:ext>
            </p:extLst>
          </p:nvPr>
        </p:nvGraphicFramePr>
        <p:xfrm>
          <a:off x="526108" y="1427171"/>
          <a:ext cx="6841510" cy="4082529"/>
        </p:xfrm>
        <a:graphic>
          <a:graphicData uri="http://schemas.openxmlformats.org/drawingml/2006/table">
            <a:tbl>
              <a:tblPr>
                <a:tableStyleId>{5C22544A-7EE6-4342-B048-85BDC9FD1C3A}</a:tableStyleId>
              </a:tblPr>
              <a:tblGrid>
                <a:gridCol w="2160432">
                  <a:extLst>
                    <a:ext uri="{9D8B030D-6E8A-4147-A177-3AD203B41FA5}">
                      <a16:colId xmlns:a16="http://schemas.microsoft.com/office/drawing/2014/main" val="333912828"/>
                    </a:ext>
                  </a:extLst>
                </a:gridCol>
                <a:gridCol w="1329441">
                  <a:extLst>
                    <a:ext uri="{9D8B030D-6E8A-4147-A177-3AD203B41FA5}">
                      <a16:colId xmlns:a16="http://schemas.microsoft.com/office/drawing/2014/main" val="1215662763"/>
                    </a:ext>
                  </a:extLst>
                </a:gridCol>
                <a:gridCol w="1658805">
                  <a:extLst>
                    <a:ext uri="{9D8B030D-6E8A-4147-A177-3AD203B41FA5}">
                      <a16:colId xmlns:a16="http://schemas.microsoft.com/office/drawing/2014/main" val="2094734491"/>
                    </a:ext>
                  </a:extLst>
                </a:gridCol>
                <a:gridCol w="1692832">
                  <a:extLst>
                    <a:ext uri="{9D8B030D-6E8A-4147-A177-3AD203B41FA5}">
                      <a16:colId xmlns:a16="http://schemas.microsoft.com/office/drawing/2014/main" val="589939428"/>
                    </a:ext>
                  </a:extLst>
                </a:gridCol>
              </a:tblGrid>
              <a:tr h="565389">
                <a:tc>
                  <a:txBody>
                    <a:bodyPr/>
                    <a:lstStyle/>
                    <a:p>
                      <a:pPr algn="ctr" fontAlgn="t"/>
                      <a:endParaRPr lang="zh-CN" alt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CA" sz="1800" u="none" strike="noStrike">
                          <a:effectLst/>
                          <a:latin typeface="Times New Roman" panose="02020603050405020304" pitchFamily="18" charset="0"/>
                          <a:cs typeface="Times New Roman" panose="02020603050405020304" pitchFamily="18" charset="0"/>
                        </a:rPr>
                        <a:t>Overall Precision</a:t>
                      </a:r>
                      <a:endParaRPr lang="en-CA"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CA" sz="1800" u="none" strike="noStrike" dirty="0">
                          <a:effectLst/>
                          <a:latin typeface="Times New Roman" panose="02020603050405020304" pitchFamily="18" charset="0"/>
                          <a:cs typeface="Times New Roman" panose="02020603050405020304" pitchFamily="18" charset="0"/>
                        </a:rPr>
                        <a:t>Precision of alive trees</a:t>
                      </a:r>
                      <a:endParaRPr lang="en-CA"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CA" sz="1800" u="none" strike="noStrike">
                          <a:effectLst/>
                          <a:latin typeface="Times New Roman" panose="02020603050405020304" pitchFamily="18" charset="0"/>
                          <a:cs typeface="Times New Roman" panose="02020603050405020304" pitchFamily="18" charset="0"/>
                        </a:rPr>
                        <a:t>Precision of dead trees</a:t>
                      </a:r>
                      <a:endParaRPr lang="en-CA"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extLst>
                  <a:ext uri="{0D108BD9-81ED-4DB2-BD59-A6C34878D82A}">
                    <a16:rowId xmlns:a16="http://schemas.microsoft.com/office/drawing/2014/main" val="1690851012"/>
                  </a:ext>
                </a:extLst>
              </a:tr>
              <a:tr h="397727">
                <a:tc>
                  <a:txBody>
                    <a:bodyPr/>
                    <a:lstStyle/>
                    <a:p>
                      <a:pPr algn="ctr" fontAlgn="t"/>
                      <a:r>
                        <a:rPr lang="en-CA" sz="1800" u="none" strike="noStrike" dirty="0">
                          <a:effectLst/>
                          <a:latin typeface="Times New Roman" panose="02020603050405020304" pitchFamily="18" charset="0"/>
                          <a:cs typeface="Times New Roman" panose="02020603050405020304" pitchFamily="18" charset="0"/>
                        </a:rPr>
                        <a:t>None</a:t>
                      </a:r>
                      <a:endParaRPr lang="en-CA"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56%</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a:effectLst/>
                          <a:latin typeface="Times New Roman" panose="02020603050405020304" pitchFamily="18" charset="0"/>
                          <a:cs typeface="Times New Roman" panose="02020603050405020304" pitchFamily="18" charset="0"/>
                        </a:rPr>
                        <a:t>61%</a:t>
                      </a:r>
                      <a:endPar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a:effectLst/>
                          <a:latin typeface="Times New Roman" panose="02020603050405020304" pitchFamily="18" charset="0"/>
                          <a:cs typeface="Times New Roman" panose="02020603050405020304" pitchFamily="18" charset="0"/>
                        </a:rPr>
                        <a:t>51%</a:t>
                      </a:r>
                      <a:endPar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extLst>
                  <a:ext uri="{0D108BD9-81ED-4DB2-BD59-A6C34878D82A}">
                    <a16:rowId xmlns:a16="http://schemas.microsoft.com/office/drawing/2014/main" val="3440621383"/>
                  </a:ext>
                </a:extLst>
              </a:tr>
              <a:tr h="397727">
                <a:tc>
                  <a:txBody>
                    <a:bodyPr/>
                    <a:lstStyle/>
                    <a:p>
                      <a:pPr algn="ctr" fontAlgn="t"/>
                      <a:r>
                        <a:rPr lang="en-CA" sz="1800" u="none" strike="noStrike" dirty="0">
                          <a:effectLst/>
                          <a:latin typeface="Times New Roman" panose="02020603050405020304" pitchFamily="18" charset="0"/>
                          <a:cs typeface="Times New Roman" panose="02020603050405020304" pitchFamily="18" charset="0"/>
                        </a:rPr>
                        <a:t>Tile with Saturation</a:t>
                      </a:r>
                      <a:endParaRPr lang="en-CA"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57.80%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a:effectLst/>
                          <a:latin typeface="Times New Roman" panose="02020603050405020304" pitchFamily="18" charset="0"/>
                          <a:cs typeface="Times New Roman" panose="02020603050405020304" pitchFamily="18" charset="0"/>
                        </a:rPr>
                        <a:t>62%</a:t>
                      </a:r>
                      <a:endPar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a:effectLst/>
                          <a:latin typeface="Times New Roman" panose="02020603050405020304" pitchFamily="18" charset="0"/>
                          <a:cs typeface="Times New Roman" panose="02020603050405020304" pitchFamily="18" charset="0"/>
                        </a:rPr>
                        <a:t>52.70%</a:t>
                      </a:r>
                      <a:endPar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extLst>
                  <a:ext uri="{0D108BD9-81ED-4DB2-BD59-A6C34878D82A}">
                    <a16:rowId xmlns:a16="http://schemas.microsoft.com/office/drawing/2014/main" val="1092278300"/>
                  </a:ext>
                </a:extLst>
              </a:tr>
              <a:tr h="397727">
                <a:tc>
                  <a:txBody>
                    <a:bodyPr/>
                    <a:lstStyle/>
                    <a:p>
                      <a:pPr algn="ctr" fontAlgn="t"/>
                      <a:r>
                        <a:rPr lang="en-CA" sz="1800" u="none" strike="noStrike" dirty="0">
                          <a:effectLst/>
                          <a:latin typeface="Times New Roman" panose="02020603050405020304" pitchFamily="18" charset="0"/>
                          <a:cs typeface="Times New Roman" panose="02020603050405020304" pitchFamily="18" charset="0"/>
                        </a:rPr>
                        <a:t>Tile with Exposure</a:t>
                      </a:r>
                      <a:endParaRPr lang="en-CA"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55.10%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60.30%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50.10%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extLst>
                  <a:ext uri="{0D108BD9-81ED-4DB2-BD59-A6C34878D82A}">
                    <a16:rowId xmlns:a16="http://schemas.microsoft.com/office/drawing/2014/main" val="2415989515"/>
                  </a:ext>
                </a:extLst>
              </a:tr>
              <a:tr h="397727">
                <a:tc>
                  <a:txBody>
                    <a:bodyPr/>
                    <a:lstStyle/>
                    <a:p>
                      <a:pPr algn="ctr" fontAlgn="t"/>
                      <a:r>
                        <a:rPr lang="en-CA" sz="1800" u="none" strike="noStrike" dirty="0">
                          <a:effectLst/>
                          <a:latin typeface="Times New Roman" panose="02020603050405020304" pitchFamily="18" charset="0"/>
                          <a:cs typeface="Times New Roman" panose="02020603050405020304" pitchFamily="18" charset="0"/>
                        </a:rPr>
                        <a:t>Only Exposure</a:t>
                      </a:r>
                      <a:endParaRPr lang="en-CA"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56.30%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58.50%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54.10%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extLst>
                  <a:ext uri="{0D108BD9-81ED-4DB2-BD59-A6C34878D82A}">
                    <a16:rowId xmlns:a16="http://schemas.microsoft.com/office/drawing/2014/main" val="1273823603"/>
                  </a:ext>
                </a:extLst>
              </a:tr>
              <a:tr h="397727">
                <a:tc>
                  <a:txBody>
                    <a:bodyPr/>
                    <a:lstStyle/>
                    <a:p>
                      <a:pPr algn="ctr" fontAlgn="t"/>
                      <a:r>
                        <a:rPr lang="en-CA" sz="1800" u="none" strike="noStrike">
                          <a:effectLst/>
                          <a:latin typeface="Times New Roman" panose="02020603050405020304" pitchFamily="18" charset="0"/>
                          <a:cs typeface="Times New Roman" panose="02020603050405020304" pitchFamily="18" charset="0"/>
                        </a:rPr>
                        <a:t>Only Saturation</a:t>
                      </a:r>
                      <a:endParaRPr lang="en-CA"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a:effectLst/>
                          <a:latin typeface="Times New Roman" panose="02020603050405020304" pitchFamily="18" charset="0"/>
                          <a:cs typeface="Times New Roman" panose="02020603050405020304" pitchFamily="18" charset="0"/>
                        </a:rPr>
                        <a:t>57.30%</a:t>
                      </a:r>
                      <a:endParaRPr lang="en-US" altLang="zh-CN" sz="18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62.20%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52.40%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extLst>
                  <a:ext uri="{0D108BD9-81ED-4DB2-BD59-A6C34878D82A}">
                    <a16:rowId xmlns:a16="http://schemas.microsoft.com/office/drawing/2014/main" val="2903875141"/>
                  </a:ext>
                </a:extLst>
              </a:tr>
              <a:tr h="397727">
                <a:tc>
                  <a:txBody>
                    <a:bodyPr/>
                    <a:lstStyle/>
                    <a:p>
                      <a:pPr algn="ctr" fontAlgn="t"/>
                      <a:r>
                        <a:rPr lang="en-CA" sz="1800" u="none" strike="noStrike" dirty="0">
                          <a:solidFill>
                            <a:srgbClr val="0070C0"/>
                          </a:solidFill>
                          <a:effectLst/>
                          <a:latin typeface="Times New Roman" panose="02020603050405020304" pitchFamily="18" charset="0"/>
                          <a:cs typeface="Times New Roman" panose="02020603050405020304" pitchFamily="18" charset="0"/>
                        </a:rPr>
                        <a:t>Isolate</a:t>
                      </a:r>
                      <a:endParaRPr lang="en-CA" sz="18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solidFill>
                            <a:srgbClr val="0070C0"/>
                          </a:solidFill>
                          <a:effectLst/>
                          <a:latin typeface="Times New Roman" panose="02020603050405020304" pitchFamily="18" charset="0"/>
                          <a:cs typeface="Times New Roman" panose="02020603050405020304" pitchFamily="18" charset="0"/>
                        </a:rPr>
                        <a:t>99.70%</a:t>
                      </a:r>
                      <a:endParaRPr lang="en-US" altLang="zh-CN" sz="18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solidFill>
                            <a:srgbClr val="0070C0"/>
                          </a:solidFill>
                          <a:effectLst/>
                          <a:latin typeface="Times New Roman" panose="02020603050405020304" pitchFamily="18" charset="0"/>
                          <a:cs typeface="Times New Roman" panose="02020603050405020304" pitchFamily="18" charset="0"/>
                        </a:rPr>
                        <a:t>99.70%</a:t>
                      </a:r>
                      <a:endParaRPr lang="en-US" altLang="zh-CN" sz="18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solidFill>
                            <a:srgbClr val="0070C0"/>
                          </a:solidFill>
                          <a:effectLst/>
                          <a:latin typeface="Times New Roman" panose="02020603050405020304" pitchFamily="18" charset="0"/>
                          <a:cs typeface="Times New Roman" panose="02020603050405020304" pitchFamily="18" charset="0"/>
                        </a:rPr>
                        <a:t>99.70%</a:t>
                      </a:r>
                      <a:endParaRPr lang="en-US" altLang="zh-CN" sz="1800" b="0"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extLst>
                  <a:ext uri="{0D108BD9-81ED-4DB2-BD59-A6C34878D82A}">
                    <a16:rowId xmlns:a16="http://schemas.microsoft.com/office/drawing/2014/main" val="1333790826"/>
                  </a:ext>
                </a:extLst>
              </a:tr>
              <a:tr h="565389">
                <a:tc>
                  <a:txBody>
                    <a:bodyPr/>
                    <a:lstStyle/>
                    <a:p>
                      <a:pPr algn="ctr" fontAlgn="t"/>
                      <a:r>
                        <a:rPr lang="en-CA" sz="1800" b="1" u="none" strike="noStrike" dirty="0">
                          <a:solidFill>
                            <a:srgbClr val="FF0000"/>
                          </a:solidFill>
                          <a:effectLst/>
                          <a:latin typeface="Times New Roman" panose="02020603050405020304" pitchFamily="18" charset="0"/>
                          <a:cs typeface="Times New Roman" panose="02020603050405020304" pitchFamily="18" charset="0"/>
                        </a:rPr>
                        <a:t>Adaptive Equalization</a:t>
                      </a:r>
                      <a:endParaRPr lang="en-CA" sz="18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b="1" u="none" strike="noStrike" dirty="0">
                          <a:solidFill>
                            <a:srgbClr val="FF0000"/>
                          </a:solidFill>
                          <a:effectLst/>
                          <a:latin typeface="Times New Roman" panose="02020603050405020304" pitchFamily="18" charset="0"/>
                          <a:cs typeface="Times New Roman" panose="02020603050405020304" pitchFamily="18" charset="0"/>
                        </a:rPr>
                        <a:t>58.10%</a:t>
                      </a:r>
                      <a:endParaRPr lang="en-US" altLang="zh-CN" sz="18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b="1" u="none" strike="noStrike" dirty="0">
                          <a:solidFill>
                            <a:srgbClr val="FF0000"/>
                          </a:solidFill>
                          <a:effectLst/>
                          <a:latin typeface="Times New Roman" panose="02020603050405020304" pitchFamily="18" charset="0"/>
                          <a:cs typeface="Times New Roman" panose="02020603050405020304" pitchFamily="18" charset="0"/>
                        </a:rPr>
                        <a:t>63.30%</a:t>
                      </a:r>
                      <a:endParaRPr lang="en-US" altLang="zh-CN" sz="18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b="1" u="none" strike="noStrike" dirty="0">
                          <a:solidFill>
                            <a:srgbClr val="FF0000"/>
                          </a:solidFill>
                          <a:effectLst/>
                          <a:latin typeface="Times New Roman" panose="02020603050405020304" pitchFamily="18" charset="0"/>
                          <a:cs typeface="Times New Roman" panose="02020603050405020304" pitchFamily="18" charset="0"/>
                        </a:rPr>
                        <a:t>52.60%</a:t>
                      </a:r>
                      <a:endParaRPr lang="en-US" altLang="zh-CN" sz="18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extLst>
                  <a:ext uri="{0D108BD9-81ED-4DB2-BD59-A6C34878D82A}">
                    <a16:rowId xmlns:a16="http://schemas.microsoft.com/office/drawing/2014/main" val="2834103262"/>
                  </a:ext>
                </a:extLst>
              </a:tr>
              <a:tr h="565389">
                <a:tc>
                  <a:txBody>
                    <a:bodyPr/>
                    <a:lstStyle/>
                    <a:p>
                      <a:pPr algn="ctr" fontAlgn="t"/>
                      <a:r>
                        <a:rPr lang="en-CA" sz="1800" u="none" strike="noStrike" dirty="0">
                          <a:effectLst/>
                          <a:latin typeface="Times New Roman" panose="02020603050405020304" pitchFamily="18" charset="0"/>
                          <a:cs typeface="Times New Roman" panose="02020603050405020304" pitchFamily="18" charset="0"/>
                        </a:rPr>
                        <a:t>Adaptive Equalization and Exposure</a:t>
                      </a:r>
                      <a:endParaRPr lang="en-CA"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54.30%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59.50%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tc>
                  <a:txBody>
                    <a:bodyPr/>
                    <a:lstStyle/>
                    <a:p>
                      <a:pPr algn="ctr" fontAlgn="t"/>
                      <a:r>
                        <a:rPr lang="en-US" altLang="zh-CN" sz="1800" u="none" strike="noStrike" dirty="0">
                          <a:effectLst/>
                          <a:latin typeface="Times New Roman" panose="02020603050405020304" pitchFamily="18" charset="0"/>
                          <a:cs typeface="Times New Roman" panose="02020603050405020304" pitchFamily="18" charset="0"/>
                        </a:rPr>
                        <a:t>49.20%</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5826" marR="5826" marT="5826" marB="0" anchor="ctr">
                    <a:solidFill>
                      <a:schemeClr val="bg2">
                        <a:lumMod val="90000"/>
                      </a:schemeClr>
                    </a:solidFill>
                  </a:tcPr>
                </a:tc>
                <a:extLst>
                  <a:ext uri="{0D108BD9-81ED-4DB2-BD59-A6C34878D82A}">
                    <a16:rowId xmlns:a16="http://schemas.microsoft.com/office/drawing/2014/main" val="1455281509"/>
                  </a:ext>
                </a:extLst>
              </a:tr>
            </a:tbl>
          </a:graphicData>
        </a:graphic>
      </p:graphicFrame>
      <p:pic>
        <p:nvPicPr>
          <p:cNvPr id="4" name="图片 3">
            <a:extLst>
              <a:ext uri="{FF2B5EF4-FFF2-40B4-BE49-F238E27FC236}">
                <a16:creationId xmlns:a16="http://schemas.microsoft.com/office/drawing/2014/main" id="{688D281A-5760-C54E-892D-D352D0F5466C}"/>
              </a:ext>
            </a:extLst>
          </p:cNvPr>
          <p:cNvPicPr>
            <a:picLocks noChangeAspect="1"/>
          </p:cNvPicPr>
          <p:nvPr/>
        </p:nvPicPr>
        <p:blipFill>
          <a:blip r:embed="rId3"/>
          <a:stretch>
            <a:fillRect/>
          </a:stretch>
        </p:blipFill>
        <p:spPr>
          <a:xfrm>
            <a:off x="7883774" y="2045164"/>
            <a:ext cx="3782118" cy="2767672"/>
          </a:xfrm>
          <a:prstGeom prst="rect">
            <a:avLst/>
          </a:prstGeom>
        </p:spPr>
      </p:pic>
    </p:spTree>
    <p:extLst>
      <p:ext uri="{BB962C8B-B14F-4D97-AF65-F5344CB8AC3E}">
        <p14:creationId xmlns:p14="http://schemas.microsoft.com/office/powerpoint/2010/main" val="2271306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A0CFCD3-AA12-494F-AE33-0569E5CFCE0B}"/>
              </a:ext>
            </a:extLst>
          </p:cNvPr>
          <p:cNvPicPr>
            <a:picLocks noChangeAspect="1"/>
          </p:cNvPicPr>
          <p:nvPr/>
        </p:nvPicPr>
        <p:blipFill>
          <a:blip r:embed="rId3"/>
          <a:stretch>
            <a:fillRect/>
          </a:stretch>
        </p:blipFill>
        <p:spPr>
          <a:xfrm>
            <a:off x="0" y="641890"/>
            <a:ext cx="12192000" cy="6096000"/>
          </a:xfrm>
          <a:prstGeom prst="rect">
            <a:avLst/>
          </a:prstGeom>
        </p:spPr>
      </p:pic>
      <p:sp>
        <p:nvSpPr>
          <p:cNvPr id="2" name="文本框 1">
            <a:extLst>
              <a:ext uri="{FF2B5EF4-FFF2-40B4-BE49-F238E27FC236}">
                <a16:creationId xmlns:a16="http://schemas.microsoft.com/office/drawing/2014/main" id="{AFB64217-AE25-BC4D-8FBC-A11B75DD58DD}"/>
              </a:ext>
            </a:extLst>
          </p:cNvPr>
          <p:cNvSpPr txBox="1"/>
          <p:nvPr/>
        </p:nvSpPr>
        <p:spPr>
          <a:xfrm>
            <a:off x="1637211" y="272558"/>
            <a:ext cx="1005403" cy="369332"/>
          </a:xfrm>
          <a:prstGeom prst="rect">
            <a:avLst/>
          </a:prstGeom>
          <a:noFill/>
        </p:spPr>
        <p:txBody>
          <a:bodyPr wrap="none" rtlCol="0">
            <a:spAutoFit/>
          </a:bodyPr>
          <a:lstStyle/>
          <a:p>
            <a:r>
              <a:rPr kumimoji="1" lang="en-US" altLang="zh-CN" dirty="0"/>
              <a:t>Original</a:t>
            </a:r>
            <a:endParaRPr kumimoji="1" lang="zh-CN" altLang="en-US" dirty="0"/>
          </a:p>
        </p:txBody>
      </p:sp>
      <p:sp>
        <p:nvSpPr>
          <p:cNvPr id="4" name="文本框 3">
            <a:extLst>
              <a:ext uri="{FF2B5EF4-FFF2-40B4-BE49-F238E27FC236}">
                <a16:creationId xmlns:a16="http://schemas.microsoft.com/office/drawing/2014/main" id="{72ECB79B-E07E-4F43-9855-330A8D80CD33}"/>
              </a:ext>
            </a:extLst>
          </p:cNvPr>
          <p:cNvSpPr txBox="1"/>
          <p:nvPr/>
        </p:nvSpPr>
        <p:spPr>
          <a:xfrm>
            <a:off x="8220891" y="191589"/>
            <a:ext cx="2210862" cy="369332"/>
          </a:xfrm>
          <a:prstGeom prst="rect">
            <a:avLst/>
          </a:prstGeom>
          <a:noFill/>
        </p:spPr>
        <p:txBody>
          <a:bodyPr wrap="none" rtlCol="0">
            <a:spAutoFit/>
          </a:bodyPr>
          <a:lstStyle>
            <a:defPPr>
              <a:defRPr lang="zh-CN"/>
            </a:defPPr>
            <a:lvl1pPr>
              <a:defRPr kumimoji="1"/>
            </a:lvl1pPr>
          </a:lstStyle>
          <a:p>
            <a:r>
              <a:rPr lang="en-US" altLang="zh-CN" dirty="0"/>
              <a:t>adaptive</a:t>
            </a:r>
            <a:r>
              <a:rPr lang="zh-CN" altLang="en-US" dirty="0"/>
              <a:t> </a:t>
            </a:r>
            <a:r>
              <a:rPr lang="en-US" altLang="zh-CN" dirty="0"/>
              <a:t>equalization</a:t>
            </a:r>
            <a:r>
              <a:rPr lang="zh-CN" altLang="en-US" dirty="0"/>
              <a:t> </a:t>
            </a:r>
          </a:p>
        </p:txBody>
      </p:sp>
    </p:spTree>
    <p:extLst>
      <p:ext uri="{BB962C8B-B14F-4D97-AF65-F5344CB8AC3E}">
        <p14:creationId xmlns:p14="http://schemas.microsoft.com/office/powerpoint/2010/main" val="2191640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3764B37-EBAB-9E4F-A628-90A17FE9820F}"/>
              </a:ext>
            </a:extLst>
          </p:cNvPr>
          <p:cNvPicPr>
            <a:picLocks noChangeAspect="1"/>
          </p:cNvPicPr>
          <p:nvPr/>
        </p:nvPicPr>
        <p:blipFill>
          <a:blip r:embed="rId3"/>
          <a:stretch>
            <a:fillRect/>
          </a:stretch>
        </p:blipFill>
        <p:spPr>
          <a:xfrm>
            <a:off x="6235746" y="725399"/>
            <a:ext cx="5956254" cy="5942530"/>
          </a:xfrm>
          <a:prstGeom prst="rect">
            <a:avLst/>
          </a:prstGeom>
        </p:spPr>
      </p:pic>
      <p:pic>
        <p:nvPicPr>
          <p:cNvPr id="7" name="图片 6">
            <a:extLst>
              <a:ext uri="{FF2B5EF4-FFF2-40B4-BE49-F238E27FC236}">
                <a16:creationId xmlns:a16="http://schemas.microsoft.com/office/drawing/2014/main" id="{4AA19BB7-F266-5B4A-8ABB-AD84DA94B678}"/>
              </a:ext>
            </a:extLst>
          </p:cNvPr>
          <p:cNvPicPr>
            <a:picLocks noChangeAspect="1"/>
          </p:cNvPicPr>
          <p:nvPr/>
        </p:nvPicPr>
        <p:blipFill>
          <a:blip r:embed="rId4"/>
          <a:stretch>
            <a:fillRect/>
          </a:stretch>
        </p:blipFill>
        <p:spPr>
          <a:xfrm>
            <a:off x="0" y="725398"/>
            <a:ext cx="5942531" cy="5942531"/>
          </a:xfrm>
          <a:prstGeom prst="rect">
            <a:avLst/>
          </a:prstGeom>
        </p:spPr>
      </p:pic>
      <p:sp>
        <p:nvSpPr>
          <p:cNvPr id="6" name="文本框 5">
            <a:extLst>
              <a:ext uri="{FF2B5EF4-FFF2-40B4-BE49-F238E27FC236}">
                <a16:creationId xmlns:a16="http://schemas.microsoft.com/office/drawing/2014/main" id="{AC4E7936-1705-274E-B727-0E2AA1B85661}"/>
              </a:ext>
            </a:extLst>
          </p:cNvPr>
          <p:cNvSpPr txBox="1"/>
          <p:nvPr/>
        </p:nvSpPr>
        <p:spPr>
          <a:xfrm>
            <a:off x="8156883" y="224694"/>
            <a:ext cx="2462534" cy="369332"/>
          </a:xfrm>
          <a:prstGeom prst="rect">
            <a:avLst/>
          </a:prstGeom>
          <a:noFill/>
        </p:spPr>
        <p:txBody>
          <a:bodyPr wrap="none" rtlCol="0">
            <a:spAutoFit/>
          </a:bodyPr>
          <a:lstStyle>
            <a:defPPr>
              <a:defRPr lang="zh-CN"/>
            </a:defPPr>
            <a:lvl1pPr>
              <a:defRPr kumimoji="1"/>
            </a:lvl1pPr>
          </a:lstStyle>
          <a:p>
            <a:r>
              <a:rPr lang="en-US" altLang="zh-CN" dirty="0"/>
              <a:t>adaptive</a:t>
            </a:r>
            <a:r>
              <a:rPr lang="zh-CN" altLang="en-US" dirty="0"/>
              <a:t> </a:t>
            </a:r>
            <a:r>
              <a:rPr lang="en-US" altLang="zh-CN" dirty="0"/>
              <a:t>equalization</a:t>
            </a:r>
            <a:r>
              <a:rPr lang="zh-CN" altLang="en-US" dirty="0"/>
              <a:t> </a:t>
            </a:r>
          </a:p>
        </p:txBody>
      </p:sp>
    </p:spTree>
    <p:extLst>
      <p:ext uri="{BB962C8B-B14F-4D97-AF65-F5344CB8AC3E}">
        <p14:creationId xmlns:p14="http://schemas.microsoft.com/office/powerpoint/2010/main" val="86524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24D2D0-52B7-9E44-BADE-526AB917DD81}"/>
              </a:ext>
            </a:extLst>
          </p:cNvPr>
          <p:cNvSpPr txBox="1"/>
          <p:nvPr/>
        </p:nvSpPr>
        <p:spPr>
          <a:xfrm>
            <a:off x="134007" y="102476"/>
            <a:ext cx="3724674" cy="523220"/>
          </a:xfrm>
          <a:prstGeom prst="rect">
            <a:avLst/>
          </a:prstGeom>
          <a:noFill/>
        </p:spPr>
        <p:txBody>
          <a:bodyPr wrap="none" rtlCol="0">
            <a:spAutoFit/>
          </a:bodyPr>
          <a:lstStyle/>
          <a:p>
            <a:r>
              <a:rPr kumimoji="1" lang="en-US" altLang="zh-CN" sz="2800" b="1" dirty="0"/>
              <a:t>What</a:t>
            </a:r>
            <a:r>
              <a:rPr kumimoji="1" lang="zh-CN" altLang="en-US" sz="2800" b="1" dirty="0"/>
              <a:t> </a:t>
            </a:r>
            <a:r>
              <a:rPr kumimoji="1" lang="en-US" altLang="zh-CN" sz="2800" b="1" dirty="0"/>
              <a:t>did</a:t>
            </a:r>
            <a:r>
              <a:rPr kumimoji="1" lang="zh-CN" altLang="en-US" sz="2800" b="1" dirty="0"/>
              <a:t> </a:t>
            </a:r>
            <a:r>
              <a:rPr kumimoji="1" lang="en-US" altLang="zh-CN" sz="2800" b="1" dirty="0"/>
              <a:t>we</a:t>
            </a:r>
            <a:r>
              <a:rPr kumimoji="1" lang="zh-CN" altLang="en-US" sz="2800" b="1" dirty="0"/>
              <a:t> </a:t>
            </a:r>
            <a:r>
              <a:rPr kumimoji="1" lang="en-US" altLang="zh-CN" sz="2800" b="1" dirty="0"/>
              <a:t>learned?</a:t>
            </a:r>
            <a:endParaRPr kumimoji="1" lang="zh-CN" altLang="en-US" sz="2800" b="1" dirty="0"/>
          </a:p>
        </p:txBody>
      </p:sp>
      <p:sp>
        <p:nvSpPr>
          <p:cNvPr id="7" name="文本框 6">
            <a:extLst>
              <a:ext uri="{FF2B5EF4-FFF2-40B4-BE49-F238E27FC236}">
                <a16:creationId xmlns:a16="http://schemas.microsoft.com/office/drawing/2014/main" id="{0126A002-B82F-7347-BEE3-71B2F604F4F3}"/>
              </a:ext>
            </a:extLst>
          </p:cNvPr>
          <p:cNvSpPr txBox="1"/>
          <p:nvPr/>
        </p:nvSpPr>
        <p:spPr>
          <a:xfrm>
            <a:off x="865789" y="818649"/>
            <a:ext cx="11027979" cy="3184526"/>
          </a:xfrm>
          <a:prstGeom prst="rect">
            <a:avLst/>
          </a:prstGeom>
          <a:noFill/>
        </p:spPr>
        <p:txBody>
          <a:bodyPr wrap="square" rtlCol="0">
            <a:spAutoFit/>
          </a:bodyPr>
          <a:lstStyle/>
          <a:p>
            <a:pPr marL="342900" indent="-342900">
              <a:lnSpc>
                <a:spcPct val="150000"/>
              </a:lnSpc>
              <a:spcBef>
                <a:spcPts val="600"/>
              </a:spcBef>
              <a:buFont typeface="+mj-lt"/>
              <a:buAutoNum type="arabicPeriod"/>
            </a:pPr>
            <a:r>
              <a:rPr kumimoji="1" lang="en-US" altLang="zh-CN" dirty="0"/>
              <a:t>That</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whole</a:t>
            </a:r>
            <a:r>
              <a:rPr kumimoji="1" lang="zh-CN" altLang="en-US" dirty="0"/>
              <a:t> </a:t>
            </a:r>
            <a:r>
              <a:rPr kumimoji="1" lang="en-US" altLang="zh-CN" dirty="0"/>
              <a:t>complete</a:t>
            </a:r>
            <a:r>
              <a:rPr kumimoji="1" lang="zh-CN" altLang="en-US" dirty="0"/>
              <a:t> </a:t>
            </a:r>
            <a:r>
              <a:rPr kumimoji="1" lang="en-US" altLang="zh-CN" dirty="0"/>
              <a:t>object</a:t>
            </a:r>
            <a:r>
              <a:rPr kumimoji="1" lang="zh-CN" altLang="en-US" dirty="0"/>
              <a:t> </a:t>
            </a:r>
            <a:r>
              <a:rPr kumimoji="1" lang="en-US" altLang="zh-CN" dirty="0"/>
              <a:t>detective</a:t>
            </a:r>
            <a:r>
              <a:rPr kumimoji="1" lang="zh-CN" altLang="en-US" dirty="0"/>
              <a:t> </a:t>
            </a:r>
            <a:r>
              <a:rPr kumimoji="1" lang="en-US" altLang="zh-CN" dirty="0"/>
              <a:t>project.</a:t>
            </a:r>
            <a:r>
              <a:rPr kumimoji="1" lang="zh-CN" altLang="en-US" dirty="0"/>
              <a:t> </a:t>
            </a:r>
            <a:r>
              <a:rPr kumimoji="1" lang="en-US" altLang="zh-CN" dirty="0"/>
              <a:t>We</a:t>
            </a:r>
            <a:r>
              <a:rPr kumimoji="1" lang="zh-CN" altLang="en-US" dirty="0"/>
              <a:t> </a:t>
            </a:r>
            <a:r>
              <a:rPr kumimoji="1" lang="en-US" altLang="zh-CN" dirty="0"/>
              <a:t>should</a:t>
            </a:r>
            <a:r>
              <a:rPr kumimoji="1" lang="zh-CN" altLang="en-US" dirty="0"/>
              <a:t> </a:t>
            </a:r>
            <a:r>
              <a:rPr kumimoji="1" lang="en-US" altLang="zh-CN" dirty="0"/>
              <a:t>do</a:t>
            </a:r>
            <a:r>
              <a:rPr kumimoji="1" lang="zh-CN" altLang="en-US" dirty="0"/>
              <a:t> </a:t>
            </a:r>
            <a:r>
              <a:rPr kumimoji="1" lang="en-US" altLang="zh-CN" dirty="0"/>
              <a:t>everything</a:t>
            </a:r>
            <a:r>
              <a:rPr kumimoji="1" lang="zh-CN" altLang="en-US" dirty="0"/>
              <a:t> </a:t>
            </a:r>
            <a:r>
              <a:rPr kumimoji="1" lang="en-US" altLang="zh-CN" dirty="0"/>
              <a:t>to</a:t>
            </a:r>
            <a:r>
              <a:rPr kumimoji="1" lang="zh-CN" altLang="en-US" dirty="0"/>
              <a:t> </a:t>
            </a:r>
            <a:r>
              <a:rPr kumimoji="1" lang="en-US" altLang="zh-CN" dirty="0"/>
              <a:t>solve</a:t>
            </a:r>
            <a:r>
              <a:rPr kumimoji="1" lang="zh-CN" altLang="en-US" dirty="0"/>
              <a:t> </a:t>
            </a:r>
            <a:r>
              <a:rPr kumimoji="1" lang="en-US" altLang="zh-CN" dirty="0"/>
              <a:t>this</a:t>
            </a:r>
            <a:r>
              <a:rPr kumimoji="1" lang="zh-CN" altLang="en-US" dirty="0"/>
              <a:t> </a:t>
            </a:r>
            <a:r>
              <a:rPr kumimoji="1" lang="en-US" altLang="zh-CN" dirty="0"/>
              <a:t>problem.</a:t>
            </a:r>
          </a:p>
          <a:p>
            <a:pPr marL="342900" indent="-342900">
              <a:lnSpc>
                <a:spcPct val="150000"/>
              </a:lnSpc>
              <a:spcBef>
                <a:spcPts val="600"/>
              </a:spcBef>
              <a:buFont typeface="+mj-lt"/>
              <a:buAutoNum type="arabicPeriod"/>
            </a:pPr>
            <a:r>
              <a:rPr kumimoji="1" lang="en-US" altLang="zh-CN" dirty="0"/>
              <a:t>We</a:t>
            </a:r>
            <a:r>
              <a:rPr kumimoji="1" lang="zh-CN" altLang="en-US" dirty="0"/>
              <a:t> </a:t>
            </a:r>
            <a:r>
              <a:rPr kumimoji="1" lang="en-US" altLang="zh-CN" dirty="0"/>
              <a:t>learned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YOLO</a:t>
            </a:r>
            <a:r>
              <a:rPr kumimoji="1" lang="zh-CN" altLang="en-US" dirty="0"/>
              <a:t> </a:t>
            </a:r>
            <a:r>
              <a:rPr kumimoji="1" lang="en-US" altLang="zh-CN" dirty="0"/>
              <a:t>to</a:t>
            </a:r>
            <a:r>
              <a:rPr kumimoji="1" lang="zh-CN" altLang="en-US" dirty="0"/>
              <a:t> </a:t>
            </a:r>
            <a:r>
              <a:rPr kumimoji="1" lang="en-US" altLang="zh-CN" dirty="0"/>
              <a:t>detect</a:t>
            </a:r>
            <a:r>
              <a:rPr kumimoji="1" lang="zh-CN" altLang="en-US" dirty="0"/>
              <a:t> </a:t>
            </a:r>
            <a:r>
              <a:rPr kumimoji="1" lang="en-US" altLang="zh-CN" dirty="0"/>
              <a:t>different</a:t>
            </a:r>
            <a:r>
              <a:rPr kumimoji="1" lang="zh-CN" altLang="en-US" dirty="0"/>
              <a:t> </a:t>
            </a:r>
            <a:r>
              <a:rPr kumimoji="1" lang="en-US" altLang="zh-CN" dirty="0"/>
              <a:t>objects.</a:t>
            </a:r>
          </a:p>
          <a:p>
            <a:pPr marL="342900" indent="-342900">
              <a:lnSpc>
                <a:spcPct val="150000"/>
              </a:lnSpc>
              <a:spcBef>
                <a:spcPts val="600"/>
              </a:spcBef>
              <a:buFont typeface="+mj-lt"/>
              <a:buAutoNum type="arabicPeriod"/>
            </a:pPr>
            <a:r>
              <a:rPr kumimoji="1" lang="en-US" altLang="zh-CN" dirty="0"/>
              <a:t>We</a:t>
            </a:r>
            <a:r>
              <a:rPr kumimoji="1" lang="zh-CN" altLang="en-US" dirty="0"/>
              <a:t> </a:t>
            </a:r>
            <a:r>
              <a:rPr kumimoji="1" lang="en-US" altLang="zh-CN" dirty="0"/>
              <a:t>learned</a:t>
            </a:r>
            <a:r>
              <a:rPr kumimoji="1" lang="zh-CN" altLang="en-US" dirty="0"/>
              <a:t> </a:t>
            </a:r>
            <a:r>
              <a:rPr kumimoji="1" lang="en-US" altLang="zh-CN" dirty="0"/>
              <a:t>many</a:t>
            </a:r>
            <a:r>
              <a:rPr kumimoji="1" lang="zh-CN" altLang="en-US" dirty="0"/>
              <a:t> </a:t>
            </a:r>
            <a:r>
              <a:rPr kumimoji="1" lang="en-US" altLang="zh-CN" dirty="0"/>
              <a:t>different</a:t>
            </a:r>
            <a:r>
              <a:rPr kumimoji="1" lang="zh-CN" altLang="en-US" dirty="0"/>
              <a:t> </a:t>
            </a:r>
            <a:r>
              <a:rPr kumimoji="1" lang="en-US" altLang="zh-CN" dirty="0"/>
              <a:t>augment</a:t>
            </a:r>
            <a:r>
              <a:rPr kumimoji="1" lang="zh-CN" altLang="en-US" dirty="0"/>
              <a:t> </a:t>
            </a:r>
            <a:r>
              <a:rPr kumimoji="1" lang="en-US" altLang="zh-CN" dirty="0"/>
              <a:t>and</a:t>
            </a:r>
            <a:r>
              <a:rPr kumimoji="1" lang="zh-CN" altLang="en-US" dirty="0"/>
              <a:t> </a:t>
            </a:r>
            <a:r>
              <a:rPr kumimoji="1" lang="en-US" altLang="zh-CN" dirty="0"/>
              <a:t>pre-progress</a:t>
            </a:r>
            <a:r>
              <a:rPr kumimoji="1" lang="zh-CN" altLang="en-US" dirty="0"/>
              <a:t> </a:t>
            </a:r>
            <a:r>
              <a:rPr kumimoji="1" lang="en-US" altLang="zh-CN" dirty="0"/>
              <a:t>methods.</a:t>
            </a:r>
            <a:r>
              <a:rPr kumimoji="1" lang="zh-CN" altLang="en-US" dirty="0"/>
              <a:t> </a:t>
            </a:r>
            <a:r>
              <a:rPr kumimoji="1" lang="en-US" altLang="zh-CN" dirty="0"/>
              <a:t>And</a:t>
            </a:r>
            <a:r>
              <a:rPr kumimoji="1" lang="zh-CN" altLang="en-US" dirty="0"/>
              <a:t> </a:t>
            </a:r>
            <a:r>
              <a:rPr kumimoji="1" lang="en-US" altLang="zh-CN" dirty="0"/>
              <a:t>for</a:t>
            </a:r>
            <a:r>
              <a:rPr kumimoji="1" lang="zh-CN" altLang="en-US" dirty="0"/>
              <a:t> </a:t>
            </a:r>
            <a:r>
              <a:rPr kumimoji="1" lang="en-US" altLang="zh-CN" dirty="0"/>
              <a:t>some</a:t>
            </a:r>
            <a:r>
              <a:rPr kumimoji="1" lang="zh-CN" altLang="en-US" dirty="0"/>
              <a:t> </a:t>
            </a:r>
            <a:r>
              <a:rPr kumimoji="1" lang="en-US" altLang="zh-CN" dirty="0"/>
              <a:t>cases,</a:t>
            </a:r>
            <a:r>
              <a:rPr kumimoji="1" lang="zh-CN" altLang="en-US" dirty="0"/>
              <a:t> </a:t>
            </a:r>
            <a:r>
              <a:rPr kumimoji="1" lang="en-US" altLang="zh-CN" dirty="0"/>
              <a:t>some</a:t>
            </a:r>
            <a:r>
              <a:rPr kumimoji="1" lang="zh-CN" altLang="en-US" dirty="0"/>
              <a:t> </a:t>
            </a:r>
            <a:r>
              <a:rPr kumimoji="1" lang="en-US" altLang="zh-CN" dirty="0"/>
              <a:t>augments</a:t>
            </a:r>
            <a:r>
              <a:rPr kumimoji="1" lang="zh-CN" altLang="en-US" dirty="0"/>
              <a:t> </a:t>
            </a:r>
            <a:r>
              <a:rPr kumimoji="1" lang="en-US" altLang="zh-CN" dirty="0"/>
              <a:t>could</a:t>
            </a:r>
            <a:r>
              <a:rPr kumimoji="1" lang="zh-CN" altLang="en-US" dirty="0"/>
              <a:t> </a:t>
            </a:r>
            <a:r>
              <a:rPr kumimoji="1" lang="en-US" altLang="zh-CN" dirty="0"/>
              <a:t>not</a:t>
            </a:r>
            <a:r>
              <a:rPr kumimoji="1" lang="zh-CN" altLang="en-US" dirty="0"/>
              <a:t> </a:t>
            </a:r>
            <a:r>
              <a:rPr kumimoji="1" lang="en-US" altLang="zh-CN" dirty="0"/>
              <a:t>help</a:t>
            </a:r>
            <a:r>
              <a:rPr kumimoji="1" lang="zh-CN" altLang="en-US" dirty="0"/>
              <a:t> </a:t>
            </a:r>
            <a:r>
              <a:rPr kumimoji="1" lang="en-US" altLang="zh-CN" dirty="0"/>
              <a:t>us</a:t>
            </a:r>
            <a:r>
              <a:rPr kumimoji="1" lang="zh-CN" altLang="en-US" dirty="0"/>
              <a:t> </a:t>
            </a:r>
            <a:r>
              <a:rPr kumimoji="1" lang="en-US" altLang="zh-CN" dirty="0"/>
              <a:t>get</a:t>
            </a:r>
            <a:r>
              <a:rPr kumimoji="1" lang="zh-CN" altLang="en-US" dirty="0"/>
              <a:t> </a:t>
            </a:r>
            <a:r>
              <a:rPr kumimoji="1" lang="en-US" altLang="zh-CN" dirty="0"/>
              <a:t>a</a:t>
            </a:r>
            <a:r>
              <a:rPr kumimoji="1" lang="zh-CN" altLang="en-US" dirty="0"/>
              <a:t> </a:t>
            </a:r>
            <a:r>
              <a:rPr kumimoji="1" lang="en-US" altLang="zh-CN" dirty="0"/>
              <a:t>better</a:t>
            </a:r>
            <a:r>
              <a:rPr kumimoji="1" lang="zh-CN" altLang="en-US" dirty="0"/>
              <a:t> </a:t>
            </a:r>
            <a:r>
              <a:rPr kumimoji="1" lang="en-US" altLang="zh-CN" dirty="0"/>
              <a:t>results,</a:t>
            </a:r>
            <a:r>
              <a:rPr kumimoji="1" lang="zh-CN" altLang="en-US" dirty="0"/>
              <a:t> </a:t>
            </a:r>
            <a:r>
              <a:rPr kumimoji="1" lang="en-CA" altLang="zh-CN" dirty="0"/>
              <a:t>oppositely</a:t>
            </a:r>
            <a:r>
              <a:rPr kumimoji="1" lang="en-US" altLang="zh-CN" dirty="0"/>
              <a:t>,</a:t>
            </a:r>
            <a:r>
              <a:rPr kumimoji="1" lang="zh-CN" altLang="en-US" dirty="0"/>
              <a:t> </a:t>
            </a:r>
            <a:r>
              <a:rPr kumimoji="1" lang="en-US" altLang="zh-CN" dirty="0"/>
              <a:t>it</a:t>
            </a:r>
            <a:r>
              <a:rPr kumimoji="1" lang="zh-CN" altLang="en-US" dirty="0"/>
              <a:t> </a:t>
            </a:r>
            <a:r>
              <a:rPr kumimoji="1" lang="en-US" altLang="zh-CN" dirty="0"/>
              <a:t>may</a:t>
            </a:r>
            <a:r>
              <a:rPr kumimoji="1" lang="zh-CN" altLang="en-US" dirty="0"/>
              <a:t> </a:t>
            </a:r>
            <a:r>
              <a:rPr kumimoji="1" lang="en-CA" altLang="zh-CN" dirty="0"/>
              <a:t>pollute</a:t>
            </a:r>
            <a:r>
              <a:rPr kumimoji="1" lang="zh-CN" altLang="en-US" dirty="0"/>
              <a:t> </a:t>
            </a:r>
            <a:r>
              <a:rPr kumimoji="1" lang="en-US" altLang="zh-CN" dirty="0"/>
              <a:t>the</a:t>
            </a:r>
            <a:r>
              <a:rPr kumimoji="1" lang="zh-CN" altLang="en-US" dirty="0"/>
              <a:t> </a:t>
            </a:r>
            <a:r>
              <a:rPr kumimoji="1" lang="en-US" altLang="zh-CN" dirty="0"/>
              <a:t>dataset.</a:t>
            </a:r>
            <a:r>
              <a:rPr kumimoji="1" lang="zh-CN" altLang="en-US" dirty="0"/>
              <a:t> </a:t>
            </a:r>
            <a:endParaRPr kumimoji="1" lang="en-US" altLang="zh-CN" dirty="0"/>
          </a:p>
          <a:p>
            <a:pPr marL="342900" indent="-342900">
              <a:lnSpc>
                <a:spcPct val="150000"/>
              </a:lnSpc>
              <a:spcBef>
                <a:spcPts val="600"/>
              </a:spcBef>
              <a:buFont typeface="+mj-lt"/>
              <a:buAutoNum type="arabicPeriod"/>
            </a:pPr>
            <a:r>
              <a:rPr kumimoji="1" lang="en-US" altLang="zh-CN" dirty="0"/>
              <a:t>We</a:t>
            </a:r>
            <a:r>
              <a:rPr kumimoji="1" lang="zh-CN" altLang="en-US" dirty="0"/>
              <a:t> </a:t>
            </a:r>
            <a:r>
              <a:rPr kumimoji="1" lang="en-US" altLang="zh-CN" dirty="0"/>
              <a:t>tried</a:t>
            </a:r>
            <a:r>
              <a:rPr kumimoji="1" lang="zh-CN" altLang="en-US" dirty="0"/>
              <a:t> </a:t>
            </a:r>
            <a:r>
              <a:rPr kumimoji="1" lang="en-US" altLang="zh-CN" dirty="0"/>
              <a:t>many</a:t>
            </a:r>
            <a:r>
              <a:rPr kumimoji="1" lang="zh-CN" altLang="en-US" dirty="0"/>
              <a:t> </a:t>
            </a:r>
            <a:r>
              <a:rPr kumimoji="1" lang="en-US" altLang="zh-CN" dirty="0"/>
              <a:t>ways</a:t>
            </a:r>
            <a:r>
              <a:rPr kumimoji="1" lang="zh-CN" altLang="en-US" dirty="0"/>
              <a:t> </a:t>
            </a:r>
            <a:r>
              <a:rPr kumimoji="1" lang="en-US" altLang="zh-CN" dirty="0"/>
              <a:t>to</a:t>
            </a:r>
            <a:r>
              <a:rPr kumimoji="1" lang="zh-CN" altLang="en-US" dirty="0"/>
              <a:t> </a:t>
            </a:r>
            <a:r>
              <a:rPr kumimoji="1" lang="en-US" altLang="zh-CN" dirty="0"/>
              <a:t>promote</a:t>
            </a:r>
            <a:r>
              <a:rPr kumimoji="1" lang="zh-CN" altLang="en-US" dirty="0"/>
              <a:t> </a:t>
            </a:r>
            <a:r>
              <a:rPr kumimoji="1" lang="en-US" altLang="zh-CN" dirty="0"/>
              <a:t>the</a:t>
            </a:r>
            <a:r>
              <a:rPr kumimoji="1" lang="zh-CN" altLang="en-US" dirty="0"/>
              <a:t> </a:t>
            </a:r>
            <a:r>
              <a:rPr kumimoji="1" lang="en-US" altLang="zh-CN" dirty="0"/>
              <a:t>precision,</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different</a:t>
            </a:r>
            <a:r>
              <a:rPr kumimoji="1" lang="zh-CN" altLang="en-US" dirty="0"/>
              <a:t> </a:t>
            </a:r>
            <a:r>
              <a:rPr kumimoji="1" lang="en-US" altLang="zh-CN" dirty="0"/>
              <a:t>trained-weight</a:t>
            </a:r>
            <a:r>
              <a:rPr kumimoji="1" lang="zh-CN" altLang="en-US" dirty="0"/>
              <a:t> </a:t>
            </a:r>
            <a:r>
              <a:rPr kumimoji="1" lang="en-US" altLang="zh-CN" dirty="0"/>
              <a:t>from</a:t>
            </a:r>
            <a:r>
              <a:rPr kumimoji="1" lang="zh-CN" altLang="en-US" dirty="0"/>
              <a:t> </a:t>
            </a:r>
            <a:r>
              <a:rPr kumimoji="1" lang="en-US" altLang="zh-CN" dirty="0"/>
              <a:t>GitHub,</a:t>
            </a:r>
            <a:r>
              <a:rPr kumimoji="1" lang="zh-CN" altLang="en-US" dirty="0"/>
              <a:t> </a:t>
            </a:r>
            <a:r>
              <a:rPr kumimoji="1" lang="en-US" altLang="zh-CN" dirty="0"/>
              <a:t>many</a:t>
            </a:r>
            <a:r>
              <a:rPr kumimoji="1" lang="zh-CN" altLang="en-US" dirty="0"/>
              <a:t> </a:t>
            </a:r>
            <a:r>
              <a:rPr kumimoji="1" lang="en-US" altLang="zh-CN" dirty="0"/>
              <a:t>augment</a:t>
            </a:r>
            <a:r>
              <a:rPr kumimoji="1" lang="zh-CN" altLang="en-US" dirty="0"/>
              <a:t> </a:t>
            </a:r>
            <a:r>
              <a:rPr kumimoji="1" lang="en-US" altLang="zh-CN" dirty="0"/>
              <a:t>and</a:t>
            </a:r>
            <a:r>
              <a:rPr kumimoji="1" lang="zh-CN" altLang="en-US" dirty="0"/>
              <a:t> </a:t>
            </a:r>
            <a:r>
              <a:rPr kumimoji="1" lang="en-US" altLang="zh-CN" dirty="0"/>
              <a:t>pre-processing,</a:t>
            </a:r>
            <a:r>
              <a:rPr kumimoji="1" lang="zh-CN" altLang="en-US" dirty="0"/>
              <a:t> </a:t>
            </a:r>
            <a:r>
              <a:rPr kumimoji="1" lang="en-US" altLang="zh-CN" dirty="0"/>
              <a:t>but</a:t>
            </a:r>
            <a:r>
              <a:rPr kumimoji="1" lang="zh-CN" altLang="en-US" dirty="0"/>
              <a:t> </a:t>
            </a:r>
            <a:r>
              <a:rPr kumimoji="1" lang="en-US" altLang="zh-CN" dirty="0"/>
              <a:t>it</a:t>
            </a:r>
            <a:r>
              <a:rPr kumimoji="1" lang="zh-CN" altLang="en-US" dirty="0"/>
              <a:t> </a:t>
            </a:r>
            <a:r>
              <a:rPr kumimoji="1" lang="en-US" altLang="zh-CN" dirty="0"/>
              <a:t>could</a:t>
            </a:r>
            <a:r>
              <a:rPr kumimoji="1" lang="zh-CN" altLang="en-US" dirty="0"/>
              <a:t> </a:t>
            </a:r>
            <a:r>
              <a:rPr kumimoji="1" lang="en-US" altLang="zh-CN" dirty="0"/>
              <a:t>not</a:t>
            </a:r>
            <a:r>
              <a:rPr kumimoji="1" lang="zh-CN" altLang="en-US" dirty="0"/>
              <a:t> </a:t>
            </a:r>
            <a:r>
              <a:rPr kumimoji="1" lang="en-US" altLang="zh-CN" dirty="0"/>
              <a:t>get</a:t>
            </a:r>
            <a:r>
              <a:rPr kumimoji="1" lang="zh-CN" altLang="en-US" dirty="0"/>
              <a:t> </a:t>
            </a:r>
            <a:r>
              <a:rPr kumimoji="1" lang="en-US" altLang="zh-CN" dirty="0"/>
              <a:t>a</a:t>
            </a:r>
            <a:r>
              <a:rPr kumimoji="1" lang="zh-CN" altLang="en-US" dirty="0"/>
              <a:t> </a:t>
            </a:r>
            <a:r>
              <a:rPr kumimoji="1" lang="en-US" altLang="zh-CN" dirty="0"/>
              <a:t>obviously</a:t>
            </a:r>
            <a:r>
              <a:rPr kumimoji="1" lang="zh-CN" altLang="en-US" dirty="0"/>
              <a:t> </a:t>
            </a:r>
            <a:r>
              <a:rPr kumimoji="1" lang="en-US" altLang="zh-CN" dirty="0"/>
              <a:t>promotion.</a:t>
            </a:r>
            <a:r>
              <a:rPr kumimoji="1" lang="zh-CN" altLang="en-US" dirty="0"/>
              <a:t>  </a:t>
            </a:r>
            <a:r>
              <a:rPr kumimoji="1" lang="en-US" altLang="zh-CN" dirty="0"/>
              <a:t>After</a:t>
            </a:r>
            <a:r>
              <a:rPr kumimoji="1" lang="zh-CN" altLang="en-US" dirty="0"/>
              <a:t> </a:t>
            </a:r>
            <a:r>
              <a:rPr kumimoji="1" lang="en-US" altLang="zh-CN" dirty="0"/>
              <a:t>deeply</a:t>
            </a:r>
            <a:r>
              <a:rPr kumimoji="1" lang="zh-CN" altLang="en-US" dirty="0"/>
              <a:t> </a:t>
            </a:r>
            <a:r>
              <a:rPr kumimoji="1" lang="en-US" altLang="zh-CN" dirty="0"/>
              <a:t>analyzing,</a:t>
            </a:r>
            <a:r>
              <a:rPr kumimoji="1" lang="zh-CN" altLang="en-US" dirty="0"/>
              <a:t> </a:t>
            </a:r>
            <a:r>
              <a:rPr kumimoji="1" lang="en-US" altLang="zh-CN" dirty="0"/>
              <a:t>we</a:t>
            </a:r>
            <a:r>
              <a:rPr kumimoji="1" lang="zh-CN" altLang="en-US" dirty="0"/>
              <a:t> </a:t>
            </a:r>
            <a:r>
              <a:rPr kumimoji="1" lang="en-US" altLang="zh-CN" dirty="0"/>
              <a:t>thought</a:t>
            </a:r>
            <a:r>
              <a:rPr kumimoji="1" lang="zh-CN" altLang="en-US" dirty="0"/>
              <a:t> </a:t>
            </a:r>
            <a:r>
              <a:rPr kumimoji="1" lang="en-US" altLang="zh-CN" dirty="0"/>
              <a:t>maybe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two</a:t>
            </a:r>
            <a:r>
              <a:rPr kumimoji="1" lang="zh-CN" altLang="en-US" dirty="0"/>
              <a:t> </a:t>
            </a:r>
            <a:r>
              <a:rPr kumimoji="1" lang="en-US" altLang="zh-CN" dirty="0"/>
              <a:t>mainly</a:t>
            </a:r>
            <a:r>
              <a:rPr kumimoji="1" lang="zh-CN" altLang="en-US" dirty="0"/>
              <a:t> </a:t>
            </a:r>
            <a:r>
              <a:rPr kumimoji="1" lang="en-US" altLang="zh-CN" dirty="0"/>
              <a:t>reasons:</a:t>
            </a:r>
            <a:endParaRPr kumimoji="1" lang="zh-CN" altLang="en-US" dirty="0"/>
          </a:p>
        </p:txBody>
      </p:sp>
    </p:spTree>
    <p:extLst>
      <p:ext uri="{BB962C8B-B14F-4D97-AF65-F5344CB8AC3E}">
        <p14:creationId xmlns:p14="http://schemas.microsoft.com/office/powerpoint/2010/main" val="236152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F1906EB-A27F-DB4E-A8DA-8FCF7CBB90FC}"/>
              </a:ext>
            </a:extLst>
          </p:cNvPr>
          <p:cNvPicPr>
            <a:picLocks noChangeAspect="1"/>
          </p:cNvPicPr>
          <p:nvPr/>
        </p:nvPicPr>
        <p:blipFill>
          <a:blip r:embed="rId3"/>
          <a:stretch>
            <a:fillRect/>
          </a:stretch>
        </p:blipFill>
        <p:spPr>
          <a:xfrm>
            <a:off x="74661" y="1070563"/>
            <a:ext cx="5625885" cy="5625885"/>
          </a:xfrm>
          <a:prstGeom prst="rect">
            <a:avLst/>
          </a:prstGeom>
        </p:spPr>
      </p:pic>
      <p:pic>
        <p:nvPicPr>
          <p:cNvPr id="6" name="图片 5">
            <a:extLst>
              <a:ext uri="{FF2B5EF4-FFF2-40B4-BE49-F238E27FC236}">
                <a16:creationId xmlns:a16="http://schemas.microsoft.com/office/drawing/2014/main" id="{96FBA2EF-2399-C146-97C0-0FFCFD0F3817}"/>
              </a:ext>
            </a:extLst>
          </p:cNvPr>
          <p:cNvPicPr>
            <a:picLocks noChangeAspect="1"/>
          </p:cNvPicPr>
          <p:nvPr/>
        </p:nvPicPr>
        <p:blipFill>
          <a:blip r:embed="rId4"/>
          <a:stretch>
            <a:fillRect/>
          </a:stretch>
        </p:blipFill>
        <p:spPr>
          <a:xfrm>
            <a:off x="6227984" y="1070563"/>
            <a:ext cx="5964016" cy="5501898"/>
          </a:xfrm>
          <a:prstGeom prst="rect">
            <a:avLst/>
          </a:prstGeom>
        </p:spPr>
      </p:pic>
      <p:sp>
        <p:nvSpPr>
          <p:cNvPr id="7" name="文本框 6">
            <a:extLst>
              <a:ext uri="{FF2B5EF4-FFF2-40B4-BE49-F238E27FC236}">
                <a16:creationId xmlns:a16="http://schemas.microsoft.com/office/drawing/2014/main" id="{17BCC605-AECB-B34C-BADA-7135A77902A6}"/>
              </a:ext>
            </a:extLst>
          </p:cNvPr>
          <p:cNvSpPr txBox="1"/>
          <p:nvPr/>
        </p:nvSpPr>
        <p:spPr>
          <a:xfrm>
            <a:off x="74661" y="271220"/>
            <a:ext cx="11997611" cy="646331"/>
          </a:xfrm>
          <a:prstGeom prst="rect">
            <a:avLst/>
          </a:prstGeom>
          <a:noFill/>
        </p:spPr>
        <p:txBody>
          <a:bodyPr wrap="square" rtlCol="0">
            <a:spAutoFit/>
          </a:bodyPr>
          <a:lstStyle/>
          <a:p>
            <a:r>
              <a:rPr kumimoji="1" lang="en-US" altLang="zh-CN" dirty="0"/>
              <a:t>Firstly,</a:t>
            </a:r>
            <a:r>
              <a:rPr kumimoji="1" lang="zh-CN" altLang="en-US" dirty="0"/>
              <a:t> </a:t>
            </a:r>
            <a:r>
              <a:rPr kumimoji="1" lang="en-US" altLang="zh-CN" dirty="0"/>
              <a:t>the</a:t>
            </a:r>
            <a:r>
              <a:rPr kumimoji="1" lang="zh-CN" altLang="en-US" dirty="0"/>
              <a:t> </a:t>
            </a:r>
            <a:r>
              <a:rPr kumimoji="1" lang="en-US" altLang="zh-CN" dirty="0"/>
              <a:t>reason</a:t>
            </a:r>
            <a:r>
              <a:rPr kumimoji="1" lang="zh-CN" altLang="en-US" dirty="0"/>
              <a:t> </a:t>
            </a:r>
            <a:r>
              <a:rPr kumimoji="1" lang="en-US" altLang="zh-CN" dirty="0"/>
              <a:t>is</a:t>
            </a:r>
            <a:r>
              <a:rPr kumimoji="1" lang="zh-CN" altLang="en-US" dirty="0"/>
              <a:t> </a:t>
            </a:r>
            <a:r>
              <a:rPr kumimoji="1" lang="en-US" altLang="zh-CN" dirty="0"/>
              <a:t>our</a:t>
            </a:r>
            <a:r>
              <a:rPr kumimoji="1" lang="zh-CN" altLang="en-US" dirty="0"/>
              <a:t> </a:t>
            </a:r>
            <a:r>
              <a:rPr kumimoji="1" lang="en-US" altLang="zh-CN" dirty="0"/>
              <a:t>dataset</a:t>
            </a:r>
            <a:r>
              <a:rPr kumimoji="1" lang="zh-CN" altLang="en-US" dirty="0"/>
              <a:t> </a:t>
            </a:r>
            <a:r>
              <a:rPr kumimoji="1" lang="en-US" altLang="zh-CN" dirty="0"/>
              <a:t>is</a:t>
            </a:r>
            <a:r>
              <a:rPr kumimoji="1" lang="zh-CN" altLang="en-US" dirty="0"/>
              <a:t> </a:t>
            </a:r>
            <a:r>
              <a:rPr kumimoji="1" lang="en-US" altLang="zh-CN" dirty="0"/>
              <a:t>not</a:t>
            </a:r>
            <a:r>
              <a:rPr kumimoji="1" lang="zh-CN" altLang="en-US" dirty="0"/>
              <a:t> </a:t>
            </a:r>
            <a:r>
              <a:rPr kumimoji="1" lang="en-US" altLang="zh-CN" dirty="0"/>
              <a:t>precise</a:t>
            </a:r>
            <a:r>
              <a:rPr kumimoji="1" lang="zh-CN" altLang="en-US" dirty="0"/>
              <a:t> </a:t>
            </a:r>
            <a:r>
              <a:rPr kumimoji="1" lang="en-US" altLang="zh-CN" dirty="0"/>
              <a:t>enough.</a:t>
            </a:r>
            <a:r>
              <a:rPr kumimoji="1" lang="zh-CN" altLang="en-US" dirty="0"/>
              <a:t> </a:t>
            </a:r>
            <a:r>
              <a:rPr kumimoji="1" lang="en-US" altLang="zh-CN" dirty="0"/>
              <a:t>As</a:t>
            </a:r>
            <a:r>
              <a:rPr kumimoji="1" lang="zh-CN" altLang="en-US" dirty="0"/>
              <a:t> </a:t>
            </a:r>
            <a:r>
              <a:rPr kumimoji="1" lang="en-US" altLang="zh-CN" dirty="0"/>
              <a:t>you</a:t>
            </a:r>
            <a:r>
              <a:rPr kumimoji="1" lang="zh-CN" altLang="en-US" dirty="0"/>
              <a:t> </a:t>
            </a:r>
            <a:r>
              <a:rPr kumimoji="1" lang="en-US" altLang="zh-CN" dirty="0"/>
              <a:t>can</a:t>
            </a:r>
            <a:r>
              <a:rPr kumimoji="1" lang="zh-CN" altLang="en-US" dirty="0"/>
              <a:t> </a:t>
            </a:r>
            <a:r>
              <a:rPr kumimoji="1" lang="en-US" altLang="zh-CN" dirty="0"/>
              <a:t>see,</a:t>
            </a:r>
            <a:r>
              <a:rPr kumimoji="1" lang="zh-CN" altLang="en-US" dirty="0"/>
              <a:t> </a:t>
            </a:r>
            <a:r>
              <a:rPr kumimoji="1" lang="en-US" altLang="zh-CN" dirty="0"/>
              <a:t>we</a:t>
            </a:r>
            <a:r>
              <a:rPr kumimoji="1" lang="zh-CN" altLang="en-US" dirty="0"/>
              <a:t> </a:t>
            </a:r>
            <a:r>
              <a:rPr kumimoji="1" lang="en-US" altLang="zh-CN" dirty="0"/>
              <a:t>only</a:t>
            </a:r>
            <a:r>
              <a:rPr kumimoji="1" lang="zh-CN" altLang="en-US" dirty="0"/>
              <a:t> </a:t>
            </a:r>
            <a:r>
              <a:rPr kumimoji="1" lang="en-US" altLang="zh-CN" dirty="0"/>
              <a:t>label</a:t>
            </a:r>
            <a:r>
              <a:rPr kumimoji="1" lang="zh-CN" altLang="en-US" dirty="0"/>
              <a:t> </a:t>
            </a:r>
            <a:r>
              <a:rPr kumimoji="1" lang="en-US" altLang="zh-CN" dirty="0"/>
              <a:t>the</a:t>
            </a:r>
            <a:r>
              <a:rPr kumimoji="1" lang="zh-CN" altLang="en-US" dirty="0"/>
              <a:t> </a:t>
            </a:r>
            <a:r>
              <a:rPr kumimoji="1" lang="en-US" altLang="zh-CN" dirty="0"/>
              <a:t>most</a:t>
            </a:r>
            <a:r>
              <a:rPr kumimoji="1" lang="zh-CN" altLang="en-US" dirty="0"/>
              <a:t> </a:t>
            </a:r>
            <a:r>
              <a:rPr kumimoji="1" lang="en-US" altLang="zh-CN" dirty="0"/>
              <a:t>areas</a:t>
            </a:r>
            <a:r>
              <a:rPr kumimoji="1" lang="zh-CN" altLang="en-US" dirty="0"/>
              <a:t> </a:t>
            </a:r>
            <a:r>
              <a:rPr kumimoji="1" lang="en-US" altLang="zh-CN" dirty="0"/>
              <a:t>of</a:t>
            </a:r>
            <a:r>
              <a:rPr kumimoji="1" lang="zh-CN" altLang="en-US" dirty="0"/>
              <a:t> </a:t>
            </a:r>
            <a:r>
              <a:rPr kumimoji="1" lang="en-US" altLang="zh-CN" dirty="0"/>
              <a:t>these</a:t>
            </a:r>
            <a:r>
              <a:rPr kumimoji="1" lang="zh-CN" altLang="en-US" dirty="0"/>
              <a:t> </a:t>
            </a:r>
            <a:r>
              <a:rPr kumimoji="1" lang="en-US" altLang="zh-CN" dirty="0"/>
              <a:t>trees</a:t>
            </a:r>
            <a:r>
              <a:rPr kumimoji="1" lang="zh-CN" altLang="en-US" dirty="0"/>
              <a:t> </a:t>
            </a:r>
            <a:r>
              <a:rPr kumimoji="1" lang="en-US" altLang="zh-CN" dirty="0"/>
              <a:t>as</a:t>
            </a:r>
            <a:r>
              <a:rPr kumimoji="1" lang="zh-CN" altLang="en-US" dirty="0"/>
              <a:t> </a:t>
            </a:r>
            <a:r>
              <a:rPr kumimoji="1" lang="en-US" altLang="zh-CN" dirty="0"/>
              <a:t>much</a:t>
            </a:r>
            <a:r>
              <a:rPr kumimoji="1" lang="zh-CN" altLang="en-US" dirty="0"/>
              <a:t> </a:t>
            </a:r>
            <a:r>
              <a:rPr kumimoji="1" lang="en-US" altLang="zh-CN" dirty="0"/>
              <a:t>as</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because</a:t>
            </a:r>
            <a:r>
              <a:rPr kumimoji="1" lang="zh-CN" altLang="en-US" dirty="0"/>
              <a:t> </a:t>
            </a:r>
            <a:r>
              <a:rPr kumimoji="1" lang="en-US" altLang="zh-CN" dirty="0"/>
              <a:t>we</a:t>
            </a:r>
            <a:r>
              <a:rPr kumimoji="1" lang="zh-CN" altLang="en-US" dirty="0"/>
              <a:t> </a:t>
            </a:r>
            <a:r>
              <a:rPr kumimoji="1" lang="en-US" altLang="zh-CN" dirty="0"/>
              <a:t>could</a:t>
            </a:r>
            <a:r>
              <a:rPr kumimoji="1" lang="zh-CN" altLang="en-US" dirty="0"/>
              <a:t> </a:t>
            </a:r>
            <a:r>
              <a:rPr kumimoji="1" lang="en-US" altLang="zh-CN" dirty="0"/>
              <a:t>not</a:t>
            </a:r>
            <a:r>
              <a:rPr kumimoji="1" lang="zh-CN" altLang="en-US" dirty="0"/>
              <a:t> </a:t>
            </a:r>
            <a:r>
              <a:rPr kumimoji="1" lang="en-US" altLang="zh-CN" dirty="0"/>
              <a:t>label all</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trees,</a:t>
            </a:r>
            <a:r>
              <a:rPr kumimoji="1" lang="zh-CN" altLang="en-US" dirty="0"/>
              <a:t> </a:t>
            </a:r>
            <a:r>
              <a:rPr kumimoji="1" lang="en-US" altLang="zh-CN" dirty="0"/>
              <a:t>that</a:t>
            </a:r>
            <a:r>
              <a:rPr kumimoji="1" lang="zh-CN" altLang="en-US" dirty="0"/>
              <a:t> </a:t>
            </a:r>
            <a:r>
              <a:rPr kumimoji="1" lang="en-US" altLang="zh-CN" dirty="0"/>
              <a:t>is</a:t>
            </a:r>
            <a:r>
              <a:rPr kumimoji="1" lang="zh-CN" altLang="en-US" dirty="0"/>
              <a:t> </a:t>
            </a:r>
            <a:r>
              <a:rPr kumimoji="1" lang="en-US" altLang="zh-CN" dirty="0"/>
              <a:t>different</a:t>
            </a:r>
            <a:r>
              <a:rPr kumimoji="1" lang="zh-CN" altLang="en-US" dirty="0"/>
              <a:t> </a:t>
            </a:r>
            <a:r>
              <a:rPr kumimoji="1" lang="en-US" altLang="zh-CN" dirty="0"/>
              <a:t>between</a:t>
            </a:r>
            <a:r>
              <a:rPr kumimoji="1" lang="zh-CN" altLang="en-US" dirty="0"/>
              <a:t> </a:t>
            </a:r>
            <a:r>
              <a:rPr kumimoji="1" lang="en-US" altLang="zh-CN" dirty="0"/>
              <a:t>facemask dataset</a:t>
            </a:r>
            <a:r>
              <a:rPr kumimoji="1" lang="zh-CN" altLang="en-US" dirty="0"/>
              <a:t> </a:t>
            </a:r>
            <a:r>
              <a:rPr kumimoji="1" lang="en-US" altLang="zh-CN" dirty="0"/>
              <a:t>and</a:t>
            </a:r>
            <a:r>
              <a:rPr kumimoji="1" lang="zh-CN" altLang="en-US" dirty="0"/>
              <a:t> </a:t>
            </a:r>
            <a:r>
              <a:rPr kumimoji="1" lang="en-US" altLang="zh-CN" dirty="0"/>
              <a:t>this.</a:t>
            </a:r>
            <a:endParaRPr kumimoji="1" lang="zh-CN" altLang="en-US" dirty="0"/>
          </a:p>
        </p:txBody>
      </p:sp>
    </p:spTree>
    <p:extLst>
      <p:ext uri="{BB962C8B-B14F-4D97-AF65-F5344CB8AC3E}">
        <p14:creationId xmlns:p14="http://schemas.microsoft.com/office/powerpoint/2010/main" val="70422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764B37-EBAB-9E4F-A628-90A17FE9820F}"/>
              </a:ext>
            </a:extLst>
          </p:cNvPr>
          <p:cNvPicPr>
            <a:picLocks noChangeAspect="1"/>
          </p:cNvPicPr>
          <p:nvPr/>
        </p:nvPicPr>
        <p:blipFill>
          <a:blip r:embed="rId3"/>
          <a:stretch>
            <a:fillRect/>
          </a:stretch>
        </p:blipFill>
        <p:spPr>
          <a:xfrm>
            <a:off x="278970" y="1411131"/>
            <a:ext cx="4045058" cy="4035738"/>
          </a:xfrm>
          <a:prstGeom prst="rect">
            <a:avLst/>
          </a:prstGeom>
        </p:spPr>
      </p:pic>
      <p:pic>
        <p:nvPicPr>
          <p:cNvPr id="4" name="图片 3">
            <a:extLst>
              <a:ext uri="{FF2B5EF4-FFF2-40B4-BE49-F238E27FC236}">
                <a16:creationId xmlns:a16="http://schemas.microsoft.com/office/drawing/2014/main" id="{50FDEFDF-9DD6-6440-A1C2-A1CCA4459A89}"/>
              </a:ext>
            </a:extLst>
          </p:cNvPr>
          <p:cNvPicPr>
            <a:picLocks noChangeAspect="1"/>
          </p:cNvPicPr>
          <p:nvPr/>
        </p:nvPicPr>
        <p:blipFill>
          <a:blip r:embed="rId4"/>
          <a:stretch>
            <a:fillRect/>
          </a:stretch>
        </p:blipFill>
        <p:spPr>
          <a:xfrm>
            <a:off x="4757980" y="1"/>
            <a:ext cx="7434020" cy="6858000"/>
          </a:xfrm>
          <a:prstGeom prst="rect">
            <a:avLst/>
          </a:prstGeom>
        </p:spPr>
      </p:pic>
      <p:sp>
        <p:nvSpPr>
          <p:cNvPr id="6" name="文本框 5">
            <a:extLst>
              <a:ext uri="{FF2B5EF4-FFF2-40B4-BE49-F238E27FC236}">
                <a16:creationId xmlns:a16="http://schemas.microsoft.com/office/drawing/2014/main" id="{4A50C8B5-2469-B946-B81B-B39C80132A58}"/>
              </a:ext>
            </a:extLst>
          </p:cNvPr>
          <p:cNvSpPr txBox="1"/>
          <p:nvPr/>
        </p:nvSpPr>
        <p:spPr>
          <a:xfrm>
            <a:off x="1208868" y="1041799"/>
            <a:ext cx="1859612" cy="369332"/>
          </a:xfrm>
          <a:prstGeom prst="rect">
            <a:avLst/>
          </a:prstGeom>
          <a:noFill/>
        </p:spPr>
        <p:txBody>
          <a:bodyPr wrap="none" rtlCol="0">
            <a:spAutoFit/>
          </a:bodyPr>
          <a:lstStyle/>
          <a:p>
            <a:r>
              <a:rPr kumimoji="1" lang="en-US" altLang="zh-CN" dirty="0"/>
              <a:t>Detect</a:t>
            </a:r>
            <a:r>
              <a:rPr kumimoji="1" lang="zh-CN" altLang="en-US" dirty="0"/>
              <a:t> </a:t>
            </a:r>
            <a:r>
              <a:rPr kumimoji="1" lang="en-US" altLang="zh-CN" dirty="0"/>
              <a:t>by</a:t>
            </a:r>
            <a:r>
              <a:rPr kumimoji="1" lang="zh-CN" altLang="en-US" dirty="0"/>
              <a:t> </a:t>
            </a:r>
            <a:r>
              <a:rPr kumimoji="1" lang="en-US" altLang="zh-CN" dirty="0"/>
              <a:t>YOLO</a:t>
            </a:r>
            <a:endParaRPr kumimoji="1" lang="zh-CN" altLang="en-US" dirty="0"/>
          </a:p>
        </p:txBody>
      </p:sp>
      <p:sp>
        <p:nvSpPr>
          <p:cNvPr id="7" name="文本框 6">
            <a:extLst>
              <a:ext uri="{FF2B5EF4-FFF2-40B4-BE49-F238E27FC236}">
                <a16:creationId xmlns:a16="http://schemas.microsoft.com/office/drawing/2014/main" id="{0E09C029-4494-0244-8133-20013409D90D}"/>
              </a:ext>
            </a:extLst>
          </p:cNvPr>
          <p:cNvSpPr txBox="1"/>
          <p:nvPr/>
        </p:nvSpPr>
        <p:spPr>
          <a:xfrm>
            <a:off x="3135676" y="6488667"/>
            <a:ext cx="1622304" cy="369332"/>
          </a:xfrm>
          <a:prstGeom prst="rect">
            <a:avLst/>
          </a:prstGeom>
          <a:noFill/>
        </p:spPr>
        <p:txBody>
          <a:bodyPr wrap="none" rtlCol="0">
            <a:spAutoFit/>
          </a:bodyPr>
          <a:lstStyle/>
          <a:p>
            <a:r>
              <a:rPr kumimoji="1" lang="en-US" altLang="zh-CN" dirty="0"/>
              <a:t>Personal</a:t>
            </a:r>
            <a:r>
              <a:rPr kumimoji="1" lang="zh-CN" altLang="en-US" dirty="0"/>
              <a:t> </a:t>
            </a:r>
            <a:r>
              <a:rPr kumimoji="1" lang="en-US" altLang="zh-CN" dirty="0"/>
              <a:t>label</a:t>
            </a:r>
            <a:endParaRPr kumimoji="1" lang="zh-CN" altLang="en-US" dirty="0"/>
          </a:p>
        </p:txBody>
      </p:sp>
    </p:spTree>
    <p:extLst>
      <p:ext uri="{BB962C8B-B14F-4D97-AF65-F5344CB8AC3E}">
        <p14:creationId xmlns:p14="http://schemas.microsoft.com/office/powerpoint/2010/main" val="3256621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30D6BF1-EA46-B64F-A4C9-DF0717D35B85}"/>
              </a:ext>
            </a:extLst>
          </p:cNvPr>
          <p:cNvPicPr>
            <a:picLocks noChangeAspect="1"/>
          </p:cNvPicPr>
          <p:nvPr/>
        </p:nvPicPr>
        <p:blipFill>
          <a:blip r:embed="rId3"/>
          <a:stretch>
            <a:fillRect/>
          </a:stretch>
        </p:blipFill>
        <p:spPr>
          <a:xfrm>
            <a:off x="6131393" y="1846465"/>
            <a:ext cx="6060607" cy="4028669"/>
          </a:xfrm>
          <a:prstGeom prst="rect">
            <a:avLst/>
          </a:prstGeom>
        </p:spPr>
      </p:pic>
      <p:pic>
        <p:nvPicPr>
          <p:cNvPr id="7" name="图片 6">
            <a:extLst>
              <a:ext uri="{FF2B5EF4-FFF2-40B4-BE49-F238E27FC236}">
                <a16:creationId xmlns:a16="http://schemas.microsoft.com/office/drawing/2014/main" id="{0975EF0A-0B5A-824A-B432-96096FEDF8D4}"/>
              </a:ext>
            </a:extLst>
          </p:cNvPr>
          <p:cNvPicPr>
            <a:picLocks noChangeAspect="1"/>
          </p:cNvPicPr>
          <p:nvPr/>
        </p:nvPicPr>
        <p:blipFill>
          <a:blip r:embed="rId4"/>
          <a:stretch>
            <a:fillRect/>
          </a:stretch>
        </p:blipFill>
        <p:spPr>
          <a:xfrm>
            <a:off x="0" y="1811867"/>
            <a:ext cx="6131393" cy="4097866"/>
          </a:xfrm>
          <a:prstGeom prst="rect">
            <a:avLst/>
          </a:prstGeom>
        </p:spPr>
      </p:pic>
      <p:sp>
        <p:nvSpPr>
          <p:cNvPr id="9" name="文本框 8">
            <a:extLst>
              <a:ext uri="{FF2B5EF4-FFF2-40B4-BE49-F238E27FC236}">
                <a16:creationId xmlns:a16="http://schemas.microsoft.com/office/drawing/2014/main" id="{21E3408D-6EE9-1B4A-A551-F8EB998D8916}"/>
              </a:ext>
            </a:extLst>
          </p:cNvPr>
          <p:cNvSpPr txBox="1"/>
          <p:nvPr/>
        </p:nvSpPr>
        <p:spPr>
          <a:xfrm>
            <a:off x="0" y="138365"/>
            <a:ext cx="12192000" cy="876202"/>
          </a:xfrm>
          <a:prstGeom prst="rect">
            <a:avLst/>
          </a:prstGeom>
          <a:noFill/>
        </p:spPr>
        <p:txBody>
          <a:bodyPr wrap="square" rtlCol="0">
            <a:spAutoFit/>
          </a:bodyPr>
          <a:lstStyle/>
          <a:p>
            <a:pPr>
              <a:lnSpc>
                <a:spcPct val="150000"/>
              </a:lnSpc>
            </a:pPr>
            <a:r>
              <a:rPr kumimoji="1" lang="en-US" altLang="zh-CN" dirty="0"/>
              <a:t>Secondly,</a:t>
            </a:r>
            <a:r>
              <a:rPr kumimoji="1" lang="zh-CN" altLang="en-US" dirty="0"/>
              <a:t> </a:t>
            </a:r>
            <a:r>
              <a:rPr kumimoji="1" lang="en-US" altLang="zh-CN" dirty="0"/>
              <a:t>we</a:t>
            </a:r>
            <a:r>
              <a:rPr kumimoji="1" lang="zh-CN" altLang="en-US" dirty="0"/>
              <a:t> </a:t>
            </a:r>
            <a:r>
              <a:rPr kumimoji="1" lang="en-US" altLang="zh-CN" dirty="0"/>
              <a:t>thought</a:t>
            </a:r>
            <a:r>
              <a:rPr kumimoji="1" lang="zh-CN" altLang="en-US" dirty="0"/>
              <a:t> </a:t>
            </a:r>
            <a:r>
              <a:rPr lang="en-CA" altLang="zh-CN" dirty="0"/>
              <a:t>these trees were too similar </a:t>
            </a:r>
            <a:r>
              <a:rPr lang="en-US" altLang="zh-CN" dirty="0"/>
              <a:t>to</a:t>
            </a:r>
            <a:r>
              <a:rPr lang="en-CA" altLang="zh-CN" dirty="0"/>
              <a:t> the background, especially</a:t>
            </a:r>
            <a:r>
              <a:rPr lang="zh-CN" altLang="en-US" dirty="0"/>
              <a:t> </a:t>
            </a:r>
            <a:r>
              <a:rPr lang="en-US" altLang="zh-CN" dirty="0"/>
              <a:t>for</a:t>
            </a:r>
            <a:r>
              <a:rPr lang="zh-CN" altLang="en-US" dirty="0"/>
              <a:t> </a:t>
            </a:r>
            <a:r>
              <a:rPr lang="en-US" altLang="zh-CN" dirty="0"/>
              <a:t>the</a:t>
            </a:r>
            <a:r>
              <a:rPr lang="zh-CN" altLang="en-US" dirty="0"/>
              <a:t> </a:t>
            </a:r>
            <a:r>
              <a:rPr lang="en-US" altLang="zh-CN" dirty="0"/>
              <a:t>dead</a:t>
            </a:r>
            <a:r>
              <a:rPr lang="zh-CN" altLang="en-US" dirty="0"/>
              <a:t> </a:t>
            </a:r>
            <a:r>
              <a:rPr lang="en-US" altLang="zh-CN" dirty="0"/>
              <a:t>trees.</a:t>
            </a:r>
            <a:r>
              <a:rPr lang="zh-CN" altLang="en-US" dirty="0"/>
              <a:t> </a:t>
            </a:r>
            <a:r>
              <a:rPr lang="en-US" altLang="zh-CN" dirty="0"/>
              <a:t>T</a:t>
            </a:r>
            <a:r>
              <a:rPr lang="en-CA" altLang="zh-CN" dirty="0"/>
              <a:t>hat was very hard to classify</a:t>
            </a:r>
            <a:r>
              <a:rPr lang="en-US" altLang="zh-CN" dirty="0"/>
              <a:t>.</a:t>
            </a:r>
            <a:endParaRPr kumimoji="1" lang="zh-CN" altLang="en-US" dirty="0"/>
          </a:p>
        </p:txBody>
      </p:sp>
    </p:spTree>
    <p:extLst>
      <p:ext uri="{BB962C8B-B14F-4D97-AF65-F5344CB8AC3E}">
        <p14:creationId xmlns:p14="http://schemas.microsoft.com/office/powerpoint/2010/main" val="69219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F2F507C-DD3B-5340-8F2B-098DBF6CAF4A}"/>
              </a:ext>
            </a:extLst>
          </p:cNvPr>
          <p:cNvSpPr txBox="1"/>
          <p:nvPr/>
        </p:nvSpPr>
        <p:spPr>
          <a:xfrm>
            <a:off x="270933" y="230200"/>
            <a:ext cx="6925733" cy="461665"/>
          </a:xfrm>
          <a:prstGeom prst="rect">
            <a:avLst/>
          </a:prstGeom>
          <a:noFill/>
        </p:spPr>
        <p:txBody>
          <a:bodyPr wrap="square">
            <a:spAutoFit/>
          </a:bodyPr>
          <a:lstStyle/>
          <a:p>
            <a:r>
              <a:rPr lang="en-CA" altLang="zh-CN" sz="2400" b="1" dirty="0"/>
              <a:t>Confusion Matrix could tell us well.</a:t>
            </a:r>
            <a:endParaRPr lang="zh-CN" altLang="en-US" sz="2400" b="1" dirty="0"/>
          </a:p>
        </p:txBody>
      </p:sp>
      <p:pic>
        <p:nvPicPr>
          <p:cNvPr id="3" name="图片 2">
            <a:extLst>
              <a:ext uri="{FF2B5EF4-FFF2-40B4-BE49-F238E27FC236}">
                <a16:creationId xmlns:a16="http://schemas.microsoft.com/office/drawing/2014/main" id="{018B74E1-0B3A-CE40-80AD-698D5238FDCC}"/>
              </a:ext>
            </a:extLst>
          </p:cNvPr>
          <p:cNvPicPr>
            <a:picLocks noChangeAspect="1"/>
          </p:cNvPicPr>
          <p:nvPr/>
        </p:nvPicPr>
        <p:blipFill>
          <a:blip r:embed="rId3"/>
          <a:stretch>
            <a:fillRect/>
          </a:stretch>
        </p:blipFill>
        <p:spPr>
          <a:xfrm>
            <a:off x="2588870" y="798652"/>
            <a:ext cx="8079129" cy="6059347"/>
          </a:xfrm>
          <a:prstGeom prst="rect">
            <a:avLst/>
          </a:prstGeom>
        </p:spPr>
      </p:pic>
    </p:spTree>
    <p:extLst>
      <p:ext uri="{BB962C8B-B14F-4D97-AF65-F5344CB8AC3E}">
        <p14:creationId xmlns:p14="http://schemas.microsoft.com/office/powerpoint/2010/main" val="119299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6"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8" name="Rectangle 10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38D3E58-9C53-4036-9556-99D7325498DF}"/>
              </a:ext>
            </a:extLst>
          </p:cNvPr>
          <p:cNvSpPr>
            <a:spLocks noGrp="1"/>
          </p:cNvSpPr>
          <p:nvPr>
            <p:ph type="ctrTitle"/>
          </p:nvPr>
        </p:nvSpPr>
        <p:spPr>
          <a:xfrm>
            <a:off x="7885744" y="691762"/>
            <a:ext cx="3541205" cy="1706649"/>
          </a:xfrm>
        </p:spPr>
        <p:txBody>
          <a:bodyPr vert="horz" lIns="91440" tIns="45720" rIns="91440" bIns="45720" rtlCol="0" anchor="ctr">
            <a:normAutofit/>
          </a:bodyPr>
          <a:lstStyle/>
          <a:p>
            <a:r>
              <a:rPr lang="en-US" sz="2800" b="1" kern="1200" spc="100" baseline="0" dirty="0">
                <a:solidFill>
                  <a:schemeClr val="tx1">
                    <a:lumMod val="85000"/>
                    <a:lumOff val="15000"/>
                  </a:schemeClr>
                </a:solidFill>
                <a:latin typeface="+mj-lt"/>
                <a:ea typeface="+mj-ea"/>
                <a:cs typeface="+mj-cs"/>
              </a:rPr>
              <a:t>Why </a:t>
            </a:r>
            <a:r>
              <a:rPr kumimoji="1" lang="en-US" altLang="zh-CN" sz="2800" b="1" kern="1200" spc="100" baseline="0" dirty="0">
                <a:latin typeface="+mj-lt"/>
                <a:ea typeface="+mj-ea"/>
                <a:cs typeface="+mj-cs"/>
              </a:rPr>
              <a:t>Forest Fire</a:t>
            </a:r>
            <a:endParaRPr lang="en-US" sz="2800" b="1" kern="1200" spc="100" baseline="0" dirty="0">
              <a:solidFill>
                <a:schemeClr val="tx1">
                  <a:lumMod val="85000"/>
                  <a:lumOff val="15000"/>
                </a:schemeClr>
              </a:solidFill>
              <a:latin typeface="+mj-lt"/>
              <a:ea typeface="+mj-ea"/>
              <a:cs typeface="+mj-cs"/>
            </a:endParaRPr>
          </a:p>
        </p:txBody>
      </p:sp>
      <p:pic>
        <p:nvPicPr>
          <p:cNvPr id="5" name="图片 4" descr="水中的倒影&#10;&#10;中度可信度描述已自动生成">
            <a:extLst>
              <a:ext uri="{FF2B5EF4-FFF2-40B4-BE49-F238E27FC236}">
                <a16:creationId xmlns:a16="http://schemas.microsoft.com/office/drawing/2014/main" id="{7BBBAAF2-379F-42DE-B71F-B72936FE941C}"/>
              </a:ext>
            </a:extLst>
          </p:cNvPr>
          <p:cNvPicPr>
            <a:picLocks noChangeAspect="1"/>
          </p:cNvPicPr>
          <p:nvPr/>
        </p:nvPicPr>
        <p:blipFill rotWithShape="1">
          <a:blip r:embed="rId2"/>
          <a:srcRect l="27326"/>
          <a:stretch/>
        </p:blipFill>
        <p:spPr>
          <a:xfrm>
            <a:off x="758953" y="796573"/>
            <a:ext cx="6301805" cy="4877624"/>
          </a:xfrm>
          <a:prstGeom prst="rect">
            <a:avLst/>
          </a:prstGeom>
        </p:spPr>
      </p:pic>
      <p:cxnSp>
        <p:nvCxnSpPr>
          <p:cNvPr id="110" name="Straight Connector 109">
            <a:extLst>
              <a:ext uri="{FF2B5EF4-FFF2-40B4-BE49-F238E27FC236}">
                <a16:creationId xmlns:a16="http://schemas.microsoft.com/office/drawing/2014/main" id="{61A0812C-8DCE-4CA2-904B-A5A5C12CA4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005840"/>
            <a:ext cx="0" cy="5852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副标题 2">
            <a:extLst>
              <a:ext uri="{FF2B5EF4-FFF2-40B4-BE49-F238E27FC236}">
                <a16:creationId xmlns:a16="http://schemas.microsoft.com/office/drawing/2014/main" id="{AB86B0D3-57BF-464B-9C15-F0E24AFEBE8E}"/>
              </a:ext>
            </a:extLst>
          </p:cNvPr>
          <p:cNvSpPr>
            <a:spLocks noGrp="1"/>
          </p:cNvSpPr>
          <p:nvPr>
            <p:ph type="subTitle" idx="1"/>
          </p:nvPr>
        </p:nvSpPr>
        <p:spPr>
          <a:xfrm>
            <a:off x="7888666" y="2623930"/>
            <a:ext cx="3541205" cy="3158160"/>
          </a:xfrm>
        </p:spPr>
        <p:txBody>
          <a:bodyPr vert="horz" lIns="91440" tIns="45720" rIns="91440" bIns="45720" rtlCol="0">
            <a:normAutofit/>
          </a:bodyPr>
          <a:lstStyle/>
          <a:p>
            <a:pPr marL="468630" indent="-285750">
              <a:buFont typeface="Arial" panose="020B0604020202020204" pitchFamily="34" charset="0"/>
              <a:buChar char="•"/>
            </a:pPr>
            <a:r>
              <a:rPr lang="en-US" sz="1500" i="0" u="none" strike="noStrike" dirty="0">
                <a:effectLst/>
              </a:rPr>
              <a:t>With more than 1,600 fires burning nearly 8,700 square kilometers of land, the 2021 wildfire season in B.C. was the third worst on record in terms of area burned.</a:t>
            </a:r>
          </a:p>
          <a:p>
            <a:pPr marL="468630" indent="-285750">
              <a:buFont typeface="Arial" panose="020B0604020202020204" pitchFamily="34" charset="0"/>
              <a:buChar char="•"/>
            </a:pPr>
            <a:endParaRPr lang="en-US" sz="1500" dirty="0"/>
          </a:p>
          <a:p>
            <a:pPr marL="468630" indent="-285750">
              <a:buFont typeface="Arial" panose="020B0604020202020204" pitchFamily="34" charset="0"/>
              <a:buChar char="•"/>
            </a:pPr>
            <a:r>
              <a:rPr lang="en-US" sz="1500" i="0" dirty="0">
                <a:effectLst/>
              </a:rPr>
              <a:t>In total, $565 million has been spent on fighting wildfires this year, and 181 evacuation orders were issued. </a:t>
            </a:r>
            <a:endParaRPr lang="en-US" sz="1500" dirty="0"/>
          </a:p>
          <a:p>
            <a:pPr marL="182880"/>
            <a:endParaRPr lang="en-US" sz="1500" dirty="0"/>
          </a:p>
        </p:txBody>
      </p:sp>
      <p:sp>
        <p:nvSpPr>
          <p:cNvPr id="10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53470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D65271-E85B-8643-BEEB-EA75FD6822A7}"/>
              </a:ext>
            </a:extLst>
          </p:cNvPr>
          <p:cNvSpPr txBox="1"/>
          <p:nvPr/>
        </p:nvSpPr>
        <p:spPr>
          <a:xfrm>
            <a:off x="4855779" y="2501462"/>
            <a:ext cx="2085827" cy="1107996"/>
          </a:xfrm>
          <a:prstGeom prst="rect">
            <a:avLst/>
          </a:prstGeom>
          <a:noFill/>
        </p:spPr>
        <p:txBody>
          <a:bodyPr wrap="none" rtlCol="0">
            <a:spAutoFit/>
          </a:bodyPr>
          <a:lstStyle/>
          <a:p>
            <a:r>
              <a:rPr kumimoji="1" lang="en-US" altLang="zh-CN" sz="6600" dirty="0"/>
              <a:t>Q&amp;A</a:t>
            </a:r>
            <a:endParaRPr kumimoji="1" lang="zh-CN" altLang="en-US" sz="6600" dirty="0"/>
          </a:p>
        </p:txBody>
      </p:sp>
    </p:spTree>
    <p:extLst>
      <p:ext uri="{BB962C8B-B14F-4D97-AF65-F5344CB8AC3E}">
        <p14:creationId xmlns:p14="http://schemas.microsoft.com/office/powerpoint/2010/main" val="4266731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8" descr="绿色的植物&#10;&#10;描述已自动生成">
            <a:extLst>
              <a:ext uri="{FF2B5EF4-FFF2-40B4-BE49-F238E27FC236}">
                <a16:creationId xmlns:a16="http://schemas.microsoft.com/office/drawing/2014/main" id="{F2E3EAD0-F673-4EA6-BC97-48BAE4C28E56}"/>
              </a:ext>
            </a:extLst>
          </p:cNvPr>
          <p:cNvPicPr>
            <a:picLocks noChangeAspect="1"/>
          </p:cNvPicPr>
          <p:nvPr/>
        </p:nvPicPr>
        <p:blipFill rotWithShape="1">
          <a:blip r:embed="rId2"/>
          <a:srcRect/>
          <a:stretch/>
        </p:blipFill>
        <p:spPr>
          <a:xfrm>
            <a:off x="0" y="0"/>
            <a:ext cx="12192000" cy="6858000"/>
          </a:xfrm>
          <a:prstGeom prst="rect">
            <a:avLst/>
          </a:prstGeom>
        </p:spPr>
      </p:pic>
      <p:sp>
        <p:nvSpPr>
          <p:cNvPr id="53" name="Rectangle 52">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2F5B8ECE-F8E2-409C-B956-973495B86AE7}"/>
              </a:ext>
            </a:extLst>
          </p:cNvPr>
          <p:cNvSpPr>
            <a:spLocks noGrp="1"/>
          </p:cNvSpPr>
          <p:nvPr>
            <p:ph type="ctrTitle"/>
          </p:nvPr>
        </p:nvSpPr>
        <p:spPr>
          <a:xfrm>
            <a:off x="758952" y="1143000"/>
            <a:ext cx="4572000" cy="2984701"/>
          </a:xfrm>
        </p:spPr>
        <p:txBody>
          <a:bodyPr anchor="b">
            <a:normAutofit/>
          </a:bodyPr>
          <a:lstStyle/>
          <a:p>
            <a:r>
              <a:rPr lang="en-CA" sz="6000" dirty="0">
                <a:solidFill>
                  <a:srgbClr val="FFFFFF"/>
                </a:solidFill>
              </a:rPr>
              <a:t>Project Goal</a:t>
            </a:r>
            <a:endParaRPr lang="en-US" sz="6000" dirty="0">
              <a:solidFill>
                <a:srgbClr val="FFFFFF"/>
              </a:solidFill>
            </a:endParaRPr>
          </a:p>
        </p:txBody>
      </p:sp>
      <p:sp>
        <p:nvSpPr>
          <p:cNvPr id="3" name="副标题 2">
            <a:extLst>
              <a:ext uri="{FF2B5EF4-FFF2-40B4-BE49-F238E27FC236}">
                <a16:creationId xmlns:a16="http://schemas.microsoft.com/office/drawing/2014/main" id="{770E0B15-ED2E-4221-9163-A05CDEB79B93}"/>
              </a:ext>
            </a:extLst>
          </p:cNvPr>
          <p:cNvSpPr>
            <a:spLocks noGrp="1"/>
          </p:cNvSpPr>
          <p:nvPr>
            <p:ph type="subTitle" idx="1"/>
          </p:nvPr>
        </p:nvSpPr>
        <p:spPr>
          <a:xfrm>
            <a:off x="758952" y="4452109"/>
            <a:ext cx="4571999" cy="1318071"/>
          </a:xfrm>
        </p:spPr>
        <p:txBody>
          <a:bodyPr>
            <a:normAutofit/>
          </a:bodyPr>
          <a:lstStyle/>
          <a:p>
            <a:pPr>
              <a:lnSpc>
                <a:spcPct val="90000"/>
              </a:lnSpc>
            </a:pPr>
            <a:r>
              <a:rPr lang="en-CA" sz="1700" dirty="0">
                <a:solidFill>
                  <a:srgbClr val="FFFFFF"/>
                </a:solidFill>
              </a:rPr>
              <a:t>Using computer vision and machine learning to estimate the risk levels of the forest to help predict and prevent forest fire in British Columbia</a:t>
            </a:r>
            <a:endParaRPr lang="en-US" sz="1700" dirty="0">
              <a:solidFill>
                <a:srgbClr val="FFFFFF"/>
              </a:solidFill>
            </a:endParaRPr>
          </a:p>
        </p:txBody>
      </p:sp>
      <p:cxnSp>
        <p:nvCxnSpPr>
          <p:cNvPr id="55" name="Straight Connector 54">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7"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15311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9EFA702-2211-6846-934F-08C5BB68A8A5}"/>
              </a:ext>
            </a:extLst>
          </p:cNvPr>
          <p:cNvSpPr>
            <a:spLocks noGrp="1"/>
          </p:cNvSpPr>
          <p:nvPr>
            <p:ph type="title"/>
          </p:nvPr>
        </p:nvSpPr>
        <p:spPr>
          <a:xfrm>
            <a:off x="1078991" y="893935"/>
            <a:ext cx="5364937" cy="3339390"/>
          </a:xfrm>
        </p:spPr>
        <p:txBody>
          <a:bodyPr vert="horz" lIns="91440" tIns="45720" rIns="91440" bIns="45720" rtlCol="0" anchor="ctr">
            <a:normAutofit/>
          </a:bodyPr>
          <a:lstStyle/>
          <a:p>
            <a:r>
              <a:rPr kumimoji="1" lang="en-US" altLang="zh-CN" sz="5600" b="1" spc="100" dirty="0"/>
              <a:t>Methodology and work flow</a:t>
            </a:r>
            <a:br>
              <a:rPr kumimoji="1" lang="en-US" altLang="zh-CN" sz="5600" b="1" spc="100" dirty="0"/>
            </a:br>
            <a:endParaRPr kumimoji="1" lang="en-US" altLang="zh-CN" sz="5600" spc="100" dirty="0"/>
          </a:p>
        </p:txBody>
      </p:sp>
      <p:cxnSp>
        <p:nvCxnSpPr>
          <p:cNvPr id="14" name="Straight Connector 13">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40408"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Complex maths formulae on a blackboard">
            <a:extLst>
              <a:ext uri="{FF2B5EF4-FFF2-40B4-BE49-F238E27FC236}">
                <a16:creationId xmlns:a16="http://schemas.microsoft.com/office/drawing/2014/main" id="{F8EE29A5-1E41-FF67-F329-90237F8F7C36}"/>
              </a:ext>
            </a:extLst>
          </p:cNvPr>
          <p:cNvPicPr>
            <a:picLocks noChangeAspect="1"/>
          </p:cNvPicPr>
          <p:nvPr/>
        </p:nvPicPr>
        <p:blipFill rotWithShape="1">
          <a:blip r:embed="rId2"/>
          <a:srcRect l="29206" r="15282" b="-1"/>
          <a:stretch/>
        </p:blipFill>
        <p:spPr>
          <a:xfrm>
            <a:off x="6976934" y="10"/>
            <a:ext cx="5215066"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16"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62424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879F33B-9BD9-2840-8B3A-F3A4C263C1C5}"/>
              </a:ext>
            </a:extLst>
          </p:cNvPr>
          <p:cNvSpPr>
            <a:spLocks noGrp="1"/>
          </p:cNvSpPr>
          <p:nvPr>
            <p:ph type="title"/>
          </p:nvPr>
        </p:nvSpPr>
        <p:spPr>
          <a:xfrm>
            <a:off x="758952" y="420625"/>
            <a:ext cx="10667998" cy="1326814"/>
          </a:xfrm>
        </p:spPr>
        <p:txBody>
          <a:bodyPr anchor="ctr">
            <a:normAutofit/>
          </a:bodyPr>
          <a:lstStyle/>
          <a:p>
            <a:r>
              <a:rPr kumimoji="1" lang="en-US" altLang="zh-CN" dirty="0">
                <a:solidFill>
                  <a:schemeClr val="bg1"/>
                </a:solidFill>
              </a:rPr>
              <a:t>dataset</a:t>
            </a:r>
            <a:endParaRPr kumimoji="1" lang="zh-CN" altLang="en-US" dirty="0">
              <a:solidFill>
                <a:schemeClr val="bg1"/>
              </a:solidFill>
            </a:endParaRPr>
          </a:p>
        </p:txBody>
      </p:sp>
      <p:sp>
        <p:nvSpPr>
          <p:cNvPr id="2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56841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txBody>
          <a:bodyPr anchor="ctr"/>
          <a:lstStyle/>
          <a:p>
            <a:endParaRPr lang="en-US"/>
          </a:p>
        </p:txBody>
      </p:sp>
      <p:graphicFrame>
        <p:nvGraphicFramePr>
          <p:cNvPr id="14" name="内容占位符 2">
            <a:extLst>
              <a:ext uri="{FF2B5EF4-FFF2-40B4-BE49-F238E27FC236}">
                <a16:creationId xmlns:a16="http://schemas.microsoft.com/office/drawing/2014/main" id="{97689A88-D9BB-4444-F4E3-7D7C5F807D5E}"/>
              </a:ext>
            </a:extLst>
          </p:cNvPr>
          <p:cNvGraphicFramePr>
            <a:graphicFrameLocks noGrp="1"/>
          </p:cNvGraphicFramePr>
          <p:nvPr>
            <p:ph idx="1"/>
            <p:extLst>
              <p:ext uri="{D42A27DB-BD31-4B8C-83A1-F6EECF244321}">
                <p14:modId xmlns:p14="http://schemas.microsoft.com/office/powerpoint/2010/main" val="939866962"/>
              </p:ext>
            </p:extLst>
          </p:nvPr>
        </p:nvGraphicFramePr>
        <p:xfrm>
          <a:off x="758953" y="2606722"/>
          <a:ext cx="10671048" cy="3176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003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9" name="Straight Connector 1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FCFF2B27-EC49-E941-AE05-FC0033E9BF43}"/>
              </a:ext>
            </a:extLst>
          </p:cNvPr>
          <p:cNvSpPr>
            <a:spLocks noGrp="1"/>
          </p:cNvSpPr>
          <p:nvPr>
            <p:ph type="title"/>
          </p:nvPr>
        </p:nvSpPr>
        <p:spPr>
          <a:xfrm>
            <a:off x="758952" y="1055659"/>
            <a:ext cx="3447288" cy="3342290"/>
          </a:xfrm>
        </p:spPr>
        <p:txBody>
          <a:bodyPr vert="horz" lIns="91440" tIns="45720" rIns="91440" bIns="45720" rtlCol="0" anchor="b">
            <a:normAutofit/>
          </a:bodyPr>
          <a:lstStyle/>
          <a:p>
            <a:r>
              <a:rPr kumimoji="1" lang="en-US" altLang="zh-CN" sz="4000" kern="1200" spc="100" baseline="0" dirty="0">
                <a:solidFill>
                  <a:schemeClr val="bg1"/>
                </a:solidFill>
                <a:latin typeface="+mj-lt"/>
                <a:ea typeface="+mj-ea"/>
                <a:cs typeface="+mj-cs"/>
              </a:rPr>
              <a:t>Annotations on </a:t>
            </a:r>
            <a:r>
              <a:rPr kumimoji="1" lang="en-US" altLang="zh-CN" sz="4000" kern="1200" spc="100" baseline="0" dirty="0" err="1">
                <a:solidFill>
                  <a:schemeClr val="bg1"/>
                </a:solidFill>
                <a:latin typeface="+mj-lt"/>
                <a:ea typeface="+mj-ea"/>
                <a:cs typeface="+mj-cs"/>
              </a:rPr>
              <a:t>Roboflow</a:t>
            </a:r>
            <a:br>
              <a:rPr kumimoji="1" lang="en-US" altLang="zh-CN" sz="4000" kern="1200" spc="100" baseline="0" dirty="0">
                <a:solidFill>
                  <a:schemeClr val="bg1"/>
                </a:solidFill>
                <a:latin typeface="+mj-lt"/>
                <a:ea typeface="+mj-ea"/>
                <a:cs typeface="+mj-cs"/>
              </a:rPr>
            </a:br>
            <a:endParaRPr kumimoji="1" lang="en-US" altLang="zh-CN" sz="4000" kern="1200" spc="100" baseline="0" dirty="0">
              <a:solidFill>
                <a:schemeClr val="bg1"/>
              </a:solidFill>
              <a:latin typeface="+mj-lt"/>
              <a:ea typeface="+mj-ea"/>
              <a:cs typeface="+mj-cs"/>
            </a:endParaRPr>
          </a:p>
        </p:txBody>
      </p:sp>
      <p:pic>
        <p:nvPicPr>
          <p:cNvPr id="7" name="图片 6">
            <a:extLst>
              <a:ext uri="{FF2B5EF4-FFF2-40B4-BE49-F238E27FC236}">
                <a16:creationId xmlns:a16="http://schemas.microsoft.com/office/drawing/2014/main" id="{DA66623C-1826-D44B-AD85-7066FBBF8329}"/>
              </a:ext>
            </a:extLst>
          </p:cNvPr>
          <p:cNvPicPr>
            <a:picLocks noChangeAspect="1"/>
          </p:cNvPicPr>
          <p:nvPr/>
        </p:nvPicPr>
        <p:blipFill>
          <a:blip r:embed="rId3"/>
          <a:stretch>
            <a:fillRect/>
          </a:stretch>
        </p:blipFill>
        <p:spPr>
          <a:xfrm>
            <a:off x="5796501" y="1339443"/>
            <a:ext cx="2653236" cy="1790933"/>
          </a:xfrm>
          <a:prstGeom prst="rect">
            <a:avLst/>
          </a:prstGeom>
        </p:spPr>
      </p:pic>
      <p:pic>
        <p:nvPicPr>
          <p:cNvPr id="5" name="图片 4">
            <a:extLst>
              <a:ext uri="{FF2B5EF4-FFF2-40B4-BE49-F238E27FC236}">
                <a16:creationId xmlns:a16="http://schemas.microsoft.com/office/drawing/2014/main" id="{90D0C977-8224-304B-8B49-4FFCF6CC35C2}"/>
              </a:ext>
            </a:extLst>
          </p:cNvPr>
          <p:cNvPicPr>
            <a:picLocks noChangeAspect="1"/>
          </p:cNvPicPr>
          <p:nvPr/>
        </p:nvPicPr>
        <p:blipFill>
          <a:blip r:embed="rId4"/>
          <a:stretch>
            <a:fillRect/>
          </a:stretch>
        </p:blipFill>
        <p:spPr>
          <a:xfrm>
            <a:off x="8777565" y="1347359"/>
            <a:ext cx="2659332" cy="1775103"/>
          </a:xfrm>
          <a:prstGeom prst="rect">
            <a:avLst/>
          </a:prstGeom>
        </p:spPr>
      </p:pic>
      <p:pic>
        <p:nvPicPr>
          <p:cNvPr id="6" name="图片 5">
            <a:extLst>
              <a:ext uri="{FF2B5EF4-FFF2-40B4-BE49-F238E27FC236}">
                <a16:creationId xmlns:a16="http://schemas.microsoft.com/office/drawing/2014/main" id="{6C4357EF-45CB-984A-A4FD-6DE6DE841ED4}"/>
              </a:ext>
            </a:extLst>
          </p:cNvPr>
          <p:cNvPicPr>
            <a:picLocks noChangeAspect="1"/>
          </p:cNvPicPr>
          <p:nvPr/>
        </p:nvPicPr>
        <p:blipFill>
          <a:blip r:embed="rId5"/>
          <a:stretch>
            <a:fillRect/>
          </a:stretch>
        </p:blipFill>
        <p:spPr>
          <a:xfrm>
            <a:off x="6947117" y="3662741"/>
            <a:ext cx="3339163" cy="2212195"/>
          </a:xfrm>
          <a:prstGeom prst="rect">
            <a:avLst/>
          </a:prstGeom>
        </p:spPr>
      </p:pic>
      <p:sp>
        <p:nvSpPr>
          <p:cNvPr id="2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481734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4" name="Straight Connector 13">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43A815FE-0DF4-C049-909F-78B6CE6B5321}"/>
              </a:ext>
            </a:extLst>
          </p:cNvPr>
          <p:cNvSpPr>
            <a:spLocks noGrp="1"/>
          </p:cNvSpPr>
          <p:nvPr>
            <p:ph type="title"/>
          </p:nvPr>
        </p:nvSpPr>
        <p:spPr>
          <a:xfrm>
            <a:off x="347732" y="726475"/>
            <a:ext cx="4470587" cy="3342290"/>
          </a:xfrm>
        </p:spPr>
        <p:txBody>
          <a:bodyPr vert="horz" lIns="91440" tIns="45720" rIns="91440" bIns="45720" rtlCol="0" anchor="b">
            <a:normAutofit/>
          </a:bodyPr>
          <a:lstStyle/>
          <a:p>
            <a:r>
              <a:rPr kumimoji="1" lang="en-US" altLang="zh-CN" sz="4000" kern="1200" spc="100" baseline="0" dirty="0">
                <a:solidFill>
                  <a:schemeClr val="bg1"/>
                </a:solidFill>
                <a:latin typeface="+mj-lt"/>
                <a:ea typeface="+mj-ea"/>
                <a:cs typeface="+mj-cs"/>
              </a:rPr>
              <a:t>Pre-processing and augmentation </a:t>
            </a:r>
          </a:p>
        </p:txBody>
      </p:sp>
      <p:pic>
        <p:nvPicPr>
          <p:cNvPr id="4" name="图片 3">
            <a:extLst>
              <a:ext uri="{FF2B5EF4-FFF2-40B4-BE49-F238E27FC236}">
                <a16:creationId xmlns:a16="http://schemas.microsoft.com/office/drawing/2014/main" id="{B3B922A0-B144-004C-90F5-81DD5C8FD7D8}"/>
              </a:ext>
            </a:extLst>
          </p:cNvPr>
          <p:cNvPicPr>
            <a:picLocks noChangeAspect="1"/>
          </p:cNvPicPr>
          <p:nvPr/>
        </p:nvPicPr>
        <p:blipFill>
          <a:blip r:embed="rId2"/>
          <a:stretch>
            <a:fillRect/>
          </a:stretch>
        </p:blipFill>
        <p:spPr>
          <a:xfrm>
            <a:off x="7779590" y="1216804"/>
            <a:ext cx="1990976" cy="2212196"/>
          </a:xfrm>
          <a:prstGeom prst="rect">
            <a:avLst/>
          </a:prstGeom>
        </p:spPr>
      </p:pic>
      <p:pic>
        <p:nvPicPr>
          <p:cNvPr id="7" name="图片 6">
            <a:extLst>
              <a:ext uri="{FF2B5EF4-FFF2-40B4-BE49-F238E27FC236}">
                <a16:creationId xmlns:a16="http://schemas.microsoft.com/office/drawing/2014/main" id="{0771A1CD-1FA0-8E4D-ABAF-165F8160D06F}"/>
              </a:ext>
            </a:extLst>
          </p:cNvPr>
          <p:cNvPicPr>
            <a:picLocks noChangeAspect="1"/>
          </p:cNvPicPr>
          <p:nvPr/>
        </p:nvPicPr>
        <p:blipFill>
          <a:blip r:embed="rId3"/>
          <a:stretch>
            <a:fillRect/>
          </a:stretch>
        </p:blipFill>
        <p:spPr>
          <a:xfrm>
            <a:off x="9997565" y="3662740"/>
            <a:ext cx="1846703" cy="2212196"/>
          </a:xfrm>
          <a:prstGeom prst="rect">
            <a:avLst/>
          </a:prstGeom>
        </p:spPr>
      </p:pic>
      <p:pic>
        <p:nvPicPr>
          <p:cNvPr id="6" name="图片 5">
            <a:extLst>
              <a:ext uri="{FF2B5EF4-FFF2-40B4-BE49-F238E27FC236}">
                <a16:creationId xmlns:a16="http://schemas.microsoft.com/office/drawing/2014/main" id="{DEBB824F-DA90-5E4C-941B-82876FBB99D2}"/>
              </a:ext>
            </a:extLst>
          </p:cNvPr>
          <p:cNvPicPr>
            <a:picLocks noChangeAspect="1"/>
          </p:cNvPicPr>
          <p:nvPr/>
        </p:nvPicPr>
        <p:blipFill>
          <a:blip r:embed="rId4"/>
          <a:stretch>
            <a:fillRect/>
          </a:stretch>
        </p:blipFill>
        <p:spPr>
          <a:xfrm>
            <a:off x="7779590" y="3662741"/>
            <a:ext cx="1879387" cy="2212195"/>
          </a:xfrm>
          <a:prstGeom prst="rect">
            <a:avLst/>
          </a:prstGeom>
        </p:spPr>
      </p:pic>
      <p:pic>
        <p:nvPicPr>
          <p:cNvPr id="5" name="图片 4">
            <a:extLst>
              <a:ext uri="{FF2B5EF4-FFF2-40B4-BE49-F238E27FC236}">
                <a16:creationId xmlns:a16="http://schemas.microsoft.com/office/drawing/2014/main" id="{987EE7F9-3E74-D748-9E8A-1F47503531B9}"/>
              </a:ext>
            </a:extLst>
          </p:cNvPr>
          <p:cNvPicPr>
            <a:picLocks noChangeAspect="1"/>
          </p:cNvPicPr>
          <p:nvPr/>
        </p:nvPicPr>
        <p:blipFill>
          <a:blip r:embed="rId5"/>
          <a:stretch>
            <a:fillRect/>
          </a:stretch>
        </p:blipFill>
        <p:spPr>
          <a:xfrm>
            <a:off x="10200666" y="1216805"/>
            <a:ext cx="1440499" cy="2212195"/>
          </a:xfrm>
          <a:prstGeom prst="rect">
            <a:avLst/>
          </a:prstGeom>
        </p:spPr>
      </p:pic>
      <p:sp>
        <p:nvSpPr>
          <p:cNvPr id="2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0" name="文本框 9">
            <a:extLst>
              <a:ext uri="{FF2B5EF4-FFF2-40B4-BE49-F238E27FC236}">
                <a16:creationId xmlns:a16="http://schemas.microsoft.com/office/drawing/2014/main" id="{AB2DD9A4-6973-184E-9D38-FE68FBCBB02A}"/>
              </a:ext>
            </a:extLst>
          </p:cNvPr>
          <p:cNvSpPr txBox="1"/>
          <p:nvPr/>
        </p:nvSpPr>
        <p:spPr>
          <a:xfrm>
            <a:off x="5248428" y="1981137"/>
            <a:ext cx="2322238" cy="461665"/>
          </a:xfrm>
          <a:prstGeom prst="rect">
            <a:avLst/>
          </a:prstGeom>
          <a:noFill/>
        </p:spPr>
        <p:txBody>
          <a:bodyPr wrap="square" rtlCol="0">
            <a:spAutoFit/>
          </a:bodyPr>
          <a:lstStyle/>
          <a:p>
            <a:r>
              <a:rPr kumimoji="1" lang="en-US" altLang="zh-CN" sz="2400" b="1" dirty="0"/>
              <a:t>Pre-processing</a:t>
            </a:r>
            <a:endParaRPr kumimoji="1" lang="zh-CN" altLang="en-US" sz="2400" b="1" dirty="0"/>
          </a:p>
        </p:txBody>
      </p:sp>
      <p:sp>
        <p:nvSpPr>
          <p:cNvPr id="17" name="文本框 16">
            <a:extLst>
              <a:ext uri="{FF2B5EF4-FFF2-40B4-BE49-F238E27FC236}">
                <a16:creationId xmlns:a16="http://schemas.microsoft.com/office/drawing/2014/main" id="{4501EB11-8564-014F-985B-D86F8BC10764}"/>
              </a:ext>
            </a:extLst>
          </p:cNvPr>
          <p:cNvSpPr txBox="1"/>
          <p:nvPr/>
        </p:nvSpPr>
        <p:spPr>
          <a:xfrm>
            <a:off x="5311048" y="4307173"/>
            <a:ext cx="2322238" cy="461665"/>
          </a:xfrm>
          <a:prstGeom prst="rect">
            <a:avLst/>
          </a:prstGeom>
          <a:noFill/>
        </p:spPr>
        <p:txBody>
          <a:bodyPr wrap="square" rtlCol="0">
            <a:spAutoFit/>
          </a:bodyPr>
          <a:lstStyle/>
          <a:p>
            <a:r>
              <a:rPr kumimoji="1" lang="en-US" altLang="zh-CN" sz="2400" b="1" dirty="0"/>
              <a:t>Augmentation</a:t>
            </a:r>
            <a:endParaRPr kumimoji="1" lang="zh-CN" altLang="en-US" sz="2400" b="1" dirty="0"/>
          </a:p>
        </p:txBody>
      </p:sp>
    </p:spTree>
    <p:extLst>
      <p:ext uri="{BB962C8B-B14F-4D97-AF65-F5344CB8AC3E}">
        <p14:creationId xmlns:p14="http://schemas.microsoft.com/office/powerpoint/2010/main" val="171316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4" name="Straight Connector 23">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AAC00C7E-C759-8C4F-8315-CBD18FB91ED5}"/>
              </a:ext>
            </a:extLst>
          </p:cNvPr>
          <p:cNvSpPr>
            <a:spLocks noGrp="1"/>
          </p:cNvSpPr>
          <p:nvPr>
            <p:ph type="title"/>
          </p:nvPr>
        </p:nvSpPr>
        <p:spPr>
          <a:xfrm>
            <a:off x="758952" y="772195"/>
            <a:ext cx="3447288" cy="3342290"/>
          </a:xfrm>
        </p:spPr>
        <p:txBody>
          <a:bodyPr vert="horz" lIns="91440" tIns="45720" rIns="91440" bIns="45720" rtlCol="0" anchor="b">
            <a:normAutofit/>
          </a:bodyPr>
          <a:lstStyle/>
          <a:p>
            <a:r>
              <a:rPr kumimoji="1" lang="en-US" altLang="zh-CN" sz="4000" kern="1200" spc="100" baseline="0" dirty="0">
                <a:solidFill>
                  <a:schemeClr val="bg1"/>
                </a:solidFill>
                <a:latin typeface="+mj-lt"/>
                <a:ea typeface="+mj-ea"/>
                <a:cs typeface="+mj-cs"/>
              </a:rPr>
              <a:t>Train model using YOLOv5</a:t>
            </a:r>
          </a:p>
        </p:txBody>
      </p:sp>
      <p:pic>
        <p:nvPicPr>
          <p:cNvPr id="4" name="内容占位符 3" descr="树林间的小路&#10;&#10;中度可信度描述已自动生成">
            <a:extLst>
              <a:ext uri="{FF2B5EF4-FFF2-40B4-BE49-F238E27FC236}">
                <a16:creationId xmlns:a16="http://schemas.microsoft.com/office/drawing/2014/main" id="{5AB4B508-DAC0-4F4F-A840-1F90F662FE77}"/>
              </a:ext>
            </a:extLst>
          </p:cNvPr>
          <p:cNvPicPr>
            <a:picLocks noGrp="1" noChangeAspect="1"/>
          </p:cNvPicPr>
          <p:nvPr>
            <p:ph idx="1"/>
          </p:nvPr>
        </p:nvPicPr>
        <p:blipFill>
          <a:blip r:embed="rId2"/>
          <a:stretch>
            <a:fillRect/>
          </a:stretch>
        </p:blipFill>
        <p:spPr>
          <a:xfrm>
            <a:off x="6224503" y="338077"/>
            <a:ext cx="4314607" cy="2880000"/>
          </a:xfrm>
          <a:prstGeom prst="rect">
            <a:avLst/>
          </a:prstGeom>
        </p:spPr>
      </p:pic>
      <p:pic>
        <p:nvPicPr>
          <p:cNvPr id="6" name="图片 5" descr="图片包含 户外, 草, 田地, 火车&#10;&#10;描述已自动生成">
            <a:extLst>
              <a:ext uri="{FF2B5EF4-FFF2-40B4-BE49-F238E27FC236}">
                <a16:creationId xmlns:a16="http://schemas.microsoft.com/office/drawing/2014/main" id="{308DC71E-7218-4F4D-8E67-06D61C7B95CB}"/>
              </a:ext>
            </a:extLst>
          </p:cNvPr>
          <p:cNvPicPr>
            <a:picLocks noChangeAspect="1"/>
          </p:cNvPicPr>
          <p:nvPr/>
        </p:nvPicPr>
        <p:blipFill>
          <a:blip r:embed="rId3"/>
          <a:stretch>
            <a:fillRect/>
          </a:stretch>
        </p:blipFill>
        <p:spPr>
          <a:xfrm>
            <a:off x="6224502" y="3551550"/>
            <a:ext cx="4314607" cy="2880000"/>
          </a:xfrm>
          <a:prstGeom prst="rect">
            <a:avLst/>
          </a:prstGeom>
        </p:spPr>
      </p:pic>
      <p:sp>
        <p:nvSpPr>
          <p:cNvPr id="3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284021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4" name="Straight Connector 23">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E3588063-869B-C340-BA8C-844F0622BB86}"/>
              </a:ext>
            </a:extLst>
          </p:cNvPr>
          <p:cNvSpPr>
            <a:spLocks noGrp="1"/>
          </p:cNvSpPr>
          <p:nvPr>
            <p:ph type="title"/>
          </p:nvPr>
        </p:nvSpPr>
        <p:spPr>
          <a:xfrm>
            <a:off x="758951" y="488731"/>
            <a:ext cx="4014205" cy="3342290"/>
          </a:xfrm>
        </p:spPr>
        <p:txBody>
          <a:bodyPr vert="horz" lIns="91440" tIns="45720" rIns="91440" bIns="45720" rtlCol="0" anchor="b">
            <a:normAutofit/>
          </a:bodyPr>
          <a:lstStyle/>
          <a:p>
            <a:r>
              <a:rPr kumimoji="1" lang="en-US" altLang="zh-CN" sz="4000" kern="1200" spc="100" baseline="0" dirty="0">
                <a:solidFill>
                  <a:schemeClr val="bg1"/>
                </a:solidFill>
                <a:latin typeface="+mj-lt"/>
                <a:ea typeface="+mj-ea"/>
                <a:cs typeface="+mj-cs"/>
              </a:rPr>
              <a:t>Map coloring</a:t>
            </a:r>
            <a:br>
              <a:rPr kumimoji="1" lang="en-US" altLang="zh-CN" sz="4000" kern="1200" spc="100" baseline="0" dirty="0">
                <a:solidFill>
                  <a:schemeClr val="bg1"/>
                </a:solidFill>
                <a:latin typeface="+mj-lt"/>
                <a:ea typeface="+mj-ea"/>
                <a:cs typeface="+mj-cs"/>
              </a:rPr>
            </a:br>
            <a:r>
              <a:rPr kumimoji="1" lang="en-US" altLang="zh-CN" sz="4000" kern="1200" spc="100" baseline="0" dirty="0">
                <a:solidFill>
                  <a:schemeClr val="bg1"/>
                </a:solidFill>
                <a:latin typeface="+mj-lt"/>
                <a:ea typeface="+mj-ea"/>
                <a:cs typeface="+mj-cs"/>
              </a:rPr>
              <a:t>(risk labeling)</a:t>
            </a:r>
          </a:p>
        </p:txBody>
      </p:sp>
      <p:pic>
        <p:nvPicPr>
          <p:cNvPr id="4" name="图片 3" descr="图片包含 游戏机, 花&#10;&#10;描述已自动生成">
            <a:extLst>
              <a:ext uri="{FF2B5EF4-FFF2-40B4-BE49-F238E27FC236}">
                <a16:creationId xmlns:a16="http://schemas.microsoft.com/office/drawing/2014/main" id="{32C34E03-C156-3445-896D-2F5ED00E5A9C}"/>
              </a:ext>
            </a:extLst>
          </p:cNvPr>
          <p:cNvPicPr>
            <a:picLocks noChangeAspect="1"/>
          </p:cNvPicPr>
          <p:nvPr/>
        </p:nvPicPr>
        <p:blipFill>
          <a:blip r:embed="rId2"/>
          <a:stretch>
            <a:fillRect/>
          </a:stretch>
        </p:blipFill>
        <p:spPr>
          <a:xfrm>
            <a:off x="6701580" y="319206"/>
            <a:ext cx="4314607" cy="2880000"/>
          </a:xfrm>
          <a:prstGeom prst="rect">
            <a:avLst/>
          </a:prstGeom>
        </p:spPr>
      </p:pic>
      <p:pic>
        <p:nvPicPr>
          <p:cNvPr id="6" name="图片 5" descr="图片包含 游戏机, 花, 布&#10;&#10;描述已自动生成">
            <a:extLst>
              <a:ext uri="{FF2B5EF4-FFF2-40B4-BE49-F238E27FC236}">
                <a16:creationId xmlns:a16="http://schemas.microsoft.com/office/drawing/2014/main" id="{13C6B27D-F052-2A47-BB03-50FFF78F6597}"/>
              </a:ext>
            </a:extLst>
          </p:cNvPr>
          <p:cNvPicPr>
            <a:picLocks noChangeAspect="1"/>
          </p:cNvPicPr>
          <p:nvPr/>
        </p:nvPicPr>
        <p:blipFill>
          <a:blip r:embed="rId3"/>
          <a:stretch>
            <a:fillRect/>
          </a:stretch>
        </p:blipFill>
        <p:spPr>
          <a:xfrm>
            <a:off x="6701579" y="3588603"/>
            <a:ext cx="4314607" cy="2880000"/>
          </a:xfrm>
          <a:prstGeom prst="rect">
            <a:avLst/>
          </a:prstGeom>
        </p:spPr>
      </p:pic>
      <p:sp>
        <p:nvSpPr>
          <p:cNvPr id="3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716692066"/>
      </p:ext>
    </p:extLst>
  </p:cSld>
  <p:clrMapOvr>
    <a:masterClrMapping/>
  </p:clrMapOvr>
</p:sld>
</file>

<file path=ppt/theme/theme1.xml><?xml version="1.0" encoding="utf-8"?>
<a:theme xmlns:a="http://schemas.openxmlformats.org/drawingml/2006/main" name="HeadlinesVTI">
  <a:themeElements>
    <a:clrScheme name="AnalogousFromRegularSeedLeftStep">
      <a:dk1>
        <a:srgbClr val="000000"/>
      </a:dk1>
      <a:lt1>
        <a:srgbClr val="FFFFFF"/>
      </a:lt1>
      <a:dk2>
        <a:srgbClr val="3D2A22"/>
      </a:dk2>
      <a:lt2>
        <a:srgbClr val="E7E8E2"/>
      </a:lt2>
      <a:accent1>
        <a:srgbClr val="644DC3"/>
      </a:accent1>
      <a:accent2>
        <a:srgbClr val="3B54B1"/>
      </a:accent2>
      <a:accent3>
        <a:srgbClr val="4D98C3"/>
      </a:accent3>
      <a:accent4>
        <a:srgbClr val="3BB1AC"/>
      </a:accent4>
      <a:accent5>
        <a:srgbClr val="48B683"/>
      </a:accent5>
      <a:accent6>
        <a:srgbClr val="3BB149"/>
      </a:accent6>
      <a:hlink>
        <a:srgbClr val="798C2E"/>
      </a:hlink>
      <a:folHlink>
        <a:srgbClr val="7F7F7F"/>
      </a:folHlink>
    </a:clrScheme>
    <a:fontScheme name="Custom 211">
      <a:majorFont>
        <a:latin typeface="Microsoft YaHei"/>
        <a:ea typeface=""/>
        <a:cs typeface=""/>
      </a:majorFont>
      <a:minorFont>
        <a:latin typeface="Microsoft YaHe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2467</TotalTime>
  <Words>1616</Words>
  <Application>Microsoft Macintosh PowerPoint</Application>
  <PresentationFormat>宽屏</PresentationFormat>
  <Paragraphs>123</Paragraphs>
  <Slides>20</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等线</vt:lpstr>
      <vt:lpstr>Microsoft YaHei</vt:lpstr>
      <vt:lpstr>Microsoft YaHei Light</vt:lpstr>
      <vt:lpstr>Aharoni</vt:lpstr>
      <vt:lpstr>Arial</vt:lpstr>
      <vt:lpstr>Times New Roman</vt:lpstr>
      <vt:lpstr>HeadlinesVTI</vt:lpstr>
      <vt:lpstr>Forest Fire  Risk Detection </vt:lpstr>
      <vt:lpstr>Why Forest Fire</vt:lpstr>
      <vt:lpstr>Project Goal</vt:lpstr>
      <vt:lpstr>Methodology and work flow </vt:lpstr>
      <vt:lpstr>dataset</vt:lpstr>
      <vt:lpstr>Annotations on Roboflow </vt:lpstr>
      <vt:lpstr>Pre-processing and augmentation </vt:lpstr>
      <vt:lpstr>Train model using YOLOv5</vt:lpstr>
      <vt:lpstr>Map coloring (risk labeling)</vt:lpstr>
      <vt:lpstr>Challenges</vt:lpstr>
      <vt:lpstr>Results and Rethink </vt:lpstr>
      <vt:lpstr>Comparison between different methods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Fire Risk Detection Using Computer Vision and Machine Learning </dc:title>
  <dc:creator>Ye Roger</dc:creator>
  <cp:lastModifiedBy>Jiesi Zhang</cp:lastModifiedBy>
  <cp:revision>35</cp:revision>
  <dcterms:created xsi:type="dcterms:W3CDTF">2022-04-24T03:45:59Z</dcterms:created>
  <dcterms:modified xsi:type="dcterms:W3CDTF">2022-04-28T00:17:46Z</dcterms:modified>
</cp:coreProperties>
</file>